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89" r:id="rId6"/>
    <p:sldId id="290" r:id="rId7"/>
    <p:sldId id="260" r:id="rId8"/>
    <p:sldId id="266" r:id="rId9"/>
    <p:sldId id="272" r:id="rId10"/>
    <p:sldId id="279" r:id="rId11"/>
    <p:sldId id="280" r:id="rId12"/>
    <p:sldId id="288" r:id="rId13"/>
    <p:sldId id="273" r:id="rId14"/>
    <p:sldId id="274" r:id="rId15"/>
    <p:sldId id="281" r:id="rId16"/>
    <p:sldId id="278" r:id="rId17"/>
    <p:sldId id="275" r:id="rId18"/>
    <p:sldId id="276" r:id="rId19"/>
    <p:sldId id="282" r:id="rId20"/>
    <p:sldId id="283" r:id="rId21"/>
    <p:sldId id="277" r:id="rId22"/>
    <p:sldId id="287" r:id="rId23"/>
    <p:sldId id="284" r:id="rId24"/>
    <p:sldId id="285" r:id="rId25"/>
    <p:sldId id="262" r:id="rId26"/>
    <p:sldId id="269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6" d="100"/>
          <a:sy n="106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2011/1/11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2011/1/11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2011/1/11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2011/1/11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2011/1/11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2011/1/11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2011/1/11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2011/1/11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2011/1/11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orsche0806.pixnet.net/blog/post/22282725" TargetMode="External"/><Relationship Id="rId2" Type="http://schemas.openxmlformats.org/officeDocument/2006/relationships/hyperlink" Target="http://www.wretch.cc/blog/tivo168/2122111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gbas.gov.tw/mp.asp?mp=1" TargetMode="External"/><Relationship Id="rId4" Type="http://schemas.openxmlformats.org/officeDocument/2006/relationships/hyperlink" Target="http://news.u-car.com.tw/news-detail.asp?nid=1160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32560" y="1124744"/>
            <a:ext cx="7406640" cy="720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altLang="zh-TW" sz="4500" dirty="0" smtClean="0"/>
              <a:t>The relationship between car sales and economy</a:t>
            </a:r>
            <a:endParaRPr lang="zh-TW" altLang="en-US" sz="45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3284984"/>
            <a:ext cx="7406640" cy="13205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zh-TW" dirty="0" smtClean="0"/>
              <a:t>Yu-</a:t>
            </a:r>
            <a:r>
              <a:rPr lang="en-US" altLang="zh-TW" dirty="0" err="1" smtClean="0"/>
              <a:t>Zhe</a:t>
            </a:r>
            <a:r>
              <a:rPr lang="en-US" altLang="zh-TW" dirty="0" smtClean="0"/>
              <a:t>  </a:t>
            </a:r>
            <a:r>
              <a:rPr lang="en-US" altLang="zh-TW" dirty="0" err="1" smtClean="0"/>
              <a:t>Gao</a:t>
            </a:r>
            <a:endParaRPr lang="en-US" altLang="zh-TW" dirty="0" smtClean="0"/>
          </a:p>
          <a:p>
            <a:pPr algn="ctr"/>
            <a:r>
              <a:rPr lang="en-US" altLang="zh-TW" sz="2000" dirty="0" smtClean="0"/>
              <a:t>Stat, NCU</a:t>
            </a:r>
          </a:p>
          <a:p>
            <a:pPr algn="ctr"/>
            <a:r>
              <a:rPr lang="en-US" altLang="zh-TW" sz="2000" dirty="0" smtClean="0"/>
              <a:t>1/11/2011</a:t>
            </a:r>
            <a:endParaRPr lang="zh-TW" alt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400" dirty="0"/>
              <a:t>Original data of 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/>
              <a:t>	</a:t>
            </a:r>
            <a:r>
              <a:rPr lang="en-US" altLang="zh-TW" sz="4400" dirty="0" smtClean="0"/>
              <a:t>		unemployment rate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7392" y="1447800"/>
            <a:ext cx="5409215" cy="5400000"/>
          </a:xfrm>
        </p:spPr>
      </p:pic>
    </p:spTree>
    <p:extLst>
      <p:ext uri="{BB962C8B-B14F-4D97-AF65-F5344CB8AC3E}">
        <p14:creationId xmlns:p14="http://schemas.microsoft.com/office/powerpoint/2010/main" xmlns="" val="1033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7392" y="1447800"/>
            <a:ext cx="5409215" cy="5400000"/>
          </a:xfrm>
        </p:spPr>
      </p:pic>
    </p:spTree>
    <p:extLst>
      <p:ext uri="{BB962C8B-B14F-4D97-AF65-F5344CB8AC3E}">
        <p14:creationId xmlns:p14="http://schemas.microsoft.com/office/powerpoint/2010/main" xmlns="" val="13648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Scatter plot  </a:t>
            </a:r>
            <a:endParaRPr lang="zh-TW" altLang="en-US" dirty="0"/>
          </a:p>
        </p:txBody>
      </p:sp>
      <p:pic>
        <p:nvPicPr>
          <p:cNvPr id="4" name="內容版面配置區 3" descr="plot(car,rate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0898" y="1447800"/>
            <a:ext cx="4807754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800" b="0" i="1" dirty="0" smtClean="0">
              <a:latin typeface="Cambria Math"/>
            </a:endParaRPr>
          </a:p>
          <a:p>
            <a:endParaRPr lang="en-US" altLang="zh-TW" sz="2800" i="1" dirty="0">
              <a:latin typeface="Cambria Math"/>
            </a:endParaRPr>
          </a:p>
          <a:p>
            <a:endParaRPr lang="en-US" altLang="zh-TW" sz="2800" dirty="0" smtClean="0"/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10814"/>
            <a:ext cx="8100392" cy="316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1164"/>
            <a:ext cx="60483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9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 selection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435608" y="5229000"/>
            <a:ext cx="7498080" cy="10194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endParaRPr lang="en-US" altLang="zh-TW" sz="4000" dirty="0" smtClean="0"/>
          </a:p>
          <a:p>
            <a:pPr marL="82296" indent="0">
              <a:buNone/>
            </a:pPr>
            <a:r>
              <a:rPr lang="en-US" altLang="zh-TW" sz="4000" dirty="0" smtClean="0"/>
              <a:t>Hence, choose p=1 !</a:t>
            </a:r>
            <a:endParaRPr lang="zh-TW" alt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086" y="1294183"/>
            <a:ext cx="7848872" cy="39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58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VAR(1) model</a:t>
            </a:r>
            <a:endParaRPr lang="zh-TW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7200800" cy="193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97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Proposed Model</a:t>
            </a:r>
          </a:p>
        </p:txBody>
      </p:sp>
      <p:sp>
        <p:nvSpPr>
          <p:cNvPr id="5" name="內容版面配置區 4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5608" y="5409000"/>
            <a:ext cx="7498080" cy="839400"/>
          </a:xfrm>
          <a:blipFill rotWithShape="1">
            <a:blip r:embed="rId2" cstate="print"/>
            <a:stretch>
              <a:fillRect t="-1449"/>
            </a:stretch>
          </a:blipFill>
        </p:spPr>
        <p:txBody>
          <a:bodyPr/>
          <a:lstStyle/>
          <a:p>
            <a:pPr>
              <a:buNone/>
            </a:pPr>
            <a:r>
              <a:rPr lang="zh-TW" altLang="en-US" dirty="0">
                <a:noFill/>
              </a:rPr>
              <a:t> 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8164" y="1449000"/>
            <a:ext cx="7285836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28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Proposed Model</a:t>
            </a:r>
            <a:endParaRPr lang="zh-TW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806" y="1449000"/>
            <a:ext cx="740719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內容版面配置區 4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971600" y="5517232"/>
            <a:ext cx="8172400" cy="864096"/>
          </a:xfrm>
          <a:blipFill rotWithShape="1">
            <a:blip r:embed="rId3" cstate="print"/>
            <a:stretch>
              <a:fillRect t="-704"/>
            </a:stretch>
          </a:blipFill>
        </p:spPr>
        <p:txBody>
          <a:bodyPr/>
          <a:lstStyle/>
          <a:p>
            <a:pPr>
              <a:buNone/>
            </a:pPr>
            <a:r>
              <a:rPr lang="zh-TW" alt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0080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6471" y="189000"/>
            <a:ext cx="6491058" cy="6480000"/>
          </a:xfrm>
        </p:spPr>
      </p:pic>
    </p:spTree>
    <p:extLst>
      <p:ext uri="{BB962C8B-B14F-4D97-AF65-F5344CB8AC3E}">
        <p14:creationId xmlns:p14="http://schemas.microsoft.com/office/powerpoint/2010/main" xmlns="" val="33493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qq y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0898" y="1447800"/>
            <a:ext cx="4807754" cy="4800600"/>
          </a:xfrm>
        </p:spPr>
      </p:pic>
    </p:spTree>
    <p:extLst>
      <p:ext uri="{BB962C8B-B14F-4D97-AF65-F5344CB8AC3E}">
        <p14:creationId xmlns:p14="http://schemas.microsoft.com/office/powerpoint/2010/main" xmlns="" val="30692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720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TW" sz="4500" dirty="0" smtClean="0"/>
              <a:t>Outline</a:t>
            </a:r>
            <a:endParaRPr lang="zh-TW" altLang="en-US" sz="45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345638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r>
              <a:rPr lang="en-US" altLang="zh-TW" dirty="0"/>
              <a:t> </a:t>
            </a:r>
            <a:r>
              <a:rPr lang="en-US" altLang="zh-TW" dirty="0" smtClean="0"/>
              <a:t>and Motivation</a:t>
            </a:r>
          </a:p>
          <a:p>
            <a:r>
              <a:rPr lang="en-US" altLang="zh-TW" dirty="0" smtClean="0"/>
              <a:t>Data</a:t>
            </a:r>
          </a:p>
          <a:p>
            <a:r>
              <a:rPr lang="en-US" altLang="zh-TW" dirty="0" smtClean="0"/>
              <a:t>Method</a:t>
            </a:r>
          </a:p>
          <a:p>
            <a:r>
              <a:rPr lang="en-US" altLang="zh-TW" dirty="0" smtClean="0"/>
              <a:t>The Proposed Model</a:t>
            </a:r>
          </a:p>
          <a:p>
            <a:r>
              <a:rPr lang="en-US" altLang="zh-TW" dirty="0" smtClean="0"/>
              <a:t>Conclusions</a:t>
            </a:r>
          </a:p>
          <a:p>
            <a:r>
              <a:rPr lang="en-US" altLang="zh-TW" dirty="0" smtClean="0"/>
              <a:t>References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6471" y="189000"/>
            <a:ext cx="6491058" cy="6480000"/>
          </a:xfrm>
        </p:spPr>
      </p:pic>
    </p:spTree>
    <p:extLst>
      <p:ext uri="{BB962C8B-B14F-4D97-AF65-F5344CB8AC3E}">
        <p14:creationId xmlns:p14="http://schemas.microsoft.com/office/powerpoint/2010/main" xmlns="" val="37212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qq z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0898" y="1447800"/>
            <a:ext cx="4807754" cy="4800600"/>
          </a:xfrm>
        </p:spPr>
      </p:pic>
    </p:spTree>
    <p:extLst>
      <p:ext uri="{BB962C8B-B14F-4D97-AF65-F5344CB8AC3E}">
        <p14:creationId xmlns:p14="http://schemas.microsoft.com/office/powerpoint/2010/main" xmlns="" val="19543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Covariance matrix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435" y="1629000"/>
            <a:ext cx="543913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Conclusions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proposed model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Maybe car sales n</a:t>
            </a:r>
            <a:r>
              <a:rPr lang="en-US" altLang="zh-TW" dirty="0" smtClean="0"/>
              <a:t>ot </a:t>
            </a:r>
            <a:r>
              <a:rPr lang="en-US" altLang="zh-TW" dirty="0" smtClean="0"/>
              <a:t>directly related to </a:t>
            </a:r>
            <a:r>
              <a:rPr lang="en-US" altLang="zh-TW" dirty="0" smtClean="0"/>
              <a:t>unemployment rate </a:t>
            </a:r>
          </a:p>
          <a:p>
            <a:pPr lvl="2"/>
            <a:endParaRPr lang="en-US" altLang="zh-TW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78"/>
            <a:ext cx="7515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962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Learning </a:t>
            </a:r>
            <a:r>
              <a:rPr lang="en-US" altLang="zh-TW" dirty="0" smtClean="0"/>
              <a:t>more financial </a:t>
            </a:r>
            <a:r>
              <a:rPr lang="en-US" altLang="zh-TW" dirty="0" smtClean="0"/>
              <a:t>knowledge</a:t>
            </a:r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Learning more s</a:t>
            </a:r>
            <a:r>
              <a:rPr lang="en-US" altLang="zh-TW" dirty="0" smtClean="0"/>
              <a:t>tatistical techniques</a:t>
            </a:r>
          </a:p>
          <a:p>
            <a:pPr lvl="1"/>
            <a:r>
              <a:rPr lang="en-US" altLang="zh-TW" dirty="0" smtClean="0"/>
              <a:t>Model</a:t>
            </a:r>
          </a:p>
          <a:p>
            <a:pPr lvl="1"/>
            <a:r>
              <a:rPr lang="en-US" altLang="zh-TW" dirty="0" smtClean="0"/>
              <a:t>Variable selection</a:t>
            </a:r>
          </a:p>
          <a:p>
            <a:pPr lvl="1"/>
            <a:r>
              <a:rPr lang="en-US" altLang="zh-TW" dirty="0" smtClean="0"/>
              <a:t>Test</a:t>
            </a:r>
          </a:p>
          <a:p>
            <a:pPr lvl="1"/>
            <a:r>
              <a:rPr lang="en-US" altLang="zh-TW" dirty="0" smtClean="0"/>
              <a:t>Prediction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020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720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sz="4500" dirty="0" smtClean="0"/>
              <a:t>References</a:t>
            </a:r>
            <a:endParaRPr lang="zh-TW" altLang="en-US" sz="45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TW" sz="2800" dirty="0" smtClean="0">
              <a:hlinkClick r:id="rId2"/>
            </a:endParaRPr>
          </a:p>
          <a:p>
            <a:r>
              <a:rPr lang="en-US" altLang="zh-TW" sz="2800" dirty="0" smtClean="0">
                <a:hlinkClick r:id="rId2"/>
              </a:rPr>
              <a:t>Http://www.wretch.cc/blog/tivo168/21221110</a:t>
            </a:r>
            <a:endParaRPr lang="en-US" altLang="zh-TW" sz="2800" dirty="0" smtClean="0"/>
          </a:p>
          <a:p>
            <a:r>
              <a:rPr lang="en-US" altLang="zh-TW" sz="2800" dirty="0" smtClean="0">
                <a:hlinkClick r:id="rId3"/>
              </a:rPr>
              <a:t>http://porsche0806.pixnet.net/blog/post/22282725</a:t>
            </a:r>
            <a:endParaRPr lang="en-US" altLang="zh-TW" sz="2800" dirty="0" smtClean="0"/>
          </a:p>
          <a:p>
            <a:r>
              <a:rPr lang="en-US" altLang="zh-TW" sz="2800" dirty="0" smtClean="0">
                <a:hlinkClick r:id="rId4"/>
              </a:rPr>
              <a:t>http://news.u-car.com.tw/news-detail.asp?nid=11601</a:t>
            </a:r>
            <a:endParaRPr lang="en-US" altLang="zh-TW" sz="2800" dirty="0" smtClean="0"/>
          </a:p>
          <a:p>
            <a:r>
              <a:rPr lang="en-US" altLang="zh-TW" sz="2800" dirty="0">
                <a:hlinkClick r:id="rId5"/>
              </a:rPr>
              <a:t>http://</a:t>
            </a:r>
            <a:r>
              <a:rPr lang="en-US" altLang="zh-TW" sz="2800" dirty="0" smtClean="0">
                <a:hlinkClick r:id="rId5"/>
              </a:rPr>
              <a:t>www.dgbas.gov.tw/mp.asp?mp=1</a:t>
            </a:r>
            <a:endParaRPr lang="en-US" altLang="zh-TW" sz="2800" dirty="0" smtClean="0"/>
          </a:p>
          <a:p>
            <a:pPr marL="82296" indent="0">
              <a:buNone/>
            </a:pP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algn="ctr">
              <a:buNone/>
            </a:pPr>
            <a:r>
              <a:rPr lang="en-US" altLang="zh-TW" sz="6000" dirty="0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Car is a convenient transport and most people would like to have a car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relationship between car sales and </a:t>
            </a:r>
            <a:r>
              <a:rPr lang="en-US" altLang="zh-TW" dirty="0" smtClean="0"/>
              <a:t>economy (unemployment rate)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720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TW" sz="4500" dirty="0" smtClean="0"/>
              <a:t>Introduction and Motivation</a:t>
            </a:r>
            <a:endParaRPr lang="zh-TW" alt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720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TW" sz="4500" dirty="0" smtClean="0"/>
              <a:t>Data</a:t>
            </a:r>
            <a:endParaRPr lang="zh-TW" altLang="en-US" sz="45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ecord of car sales by month in Taiwan from 2005 to 2009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Record of Unemployment rate by month in Taiwan from 2005 to 2009 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Car sales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111442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500174"/>
            <a:ext cx="17145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Unemployment rate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14620"/>
            <a:ext cx="718388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720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TW" sz="4500" dirty="0" smtClean="0"/>
              <a:t>Original data of car sales</a:t>
            </a:r>
            <a:endParaRPr lang="zh-TW" altLang="en-US" sz="45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7392" y="1458000"/>
            <a:ext cx="5409215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7392" y="1447800"/>
            <a:ext cx="5409215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7392" y="1447800"/>
            <a:ext cx="5409215" cy="5400000"/>
          </a:xfrm>
        </p:spPr>
      </p:pic>
    </p:spTree>
    <p:extLst>
      <p:ext uri="{BB962C8B-B14F-4D97-AF65-F5344CB8AC3E}">
        <p14:creationId xmlns:p14="http://schemas.microsoft.com/office/powerpoint/2010/main" xmlns="" val="6099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153</Words>
  <Application>Microsoft Office PowerPoint</Application>
  <PresentationFormat>如螢幕大小 (4:3)</PresentationFormat>
  <Paragraphs>61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夏至</vt:lpstr>
      <vt:lpstr>The relationship between car sales and economy</vt:lpstr>
      <vt:lpstr>Outline</vt:lpstr>
      <vt:lpstr>Introduction and Motivation</vt:lpstr>
      <vt:lpstr>Data</vt:lpstr>
      <vt:lpstr>Car sales</vt:lpstr>
      <vt:lpstr>Unemployment rate</vt:lpstr>
      <vt:lpstr>Original data of car sales</vt:lpstr>
      <vt:lpstr>投影片 8</vt:lpstr>
      <vt:lpstr>投影片 9</vt:lpstr>
      <vt:lpstr>Original data of     unemployment rate</vt:lpstr>
      <vt:lpstr>投影片 11</vt:lpstr>
      <vt:lpstr>Scatter plot  </vt:lpstr>
      <vt:lpstr>Method</vt:lpstr>
      <vt:lpstr>Model selection</vt:lpstr>
      <vt:lpstr>VAR(1) model</vt:lpstr>
      <vt:lpstr>The Proposed Model</vt:lpstr>
      <vt:lpstr>The Proposed Model</vt:lpstr>
      <vt:lpstr>投影片 18</vt:lpstr>
      <vt:lpstr>投影片 19</vt:lpstr>
      <vt:lpstr>投影片 20</vt:lpstr>
      <vt:lpstr>投影片 21</vt:lpstr>
      <vt:lpstr>Covariance matrix</vt:lpstr>
      <vt:lpstr>Conclusions  </vt:lpstr>
      <vt:lpstr>Future work</vt:lpstr>
      <vt:lpstr>References</vt:lpstr>
      <vt:lpstr>投影片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series course project</dc:title>
  <cp:lastModifiedBy>Win7User</cp:lastModifiedBy>
  <cp:revision>106</cp:revision>
  <dcterms:modified xsi:type="dcterms:W3CDTF">2011-01-11T05:04:16Z</dcterms:modified>
</cp:coreProperties>
</file>