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8"/>
  </p:notesMasterIdLst>
  <p:sldIdLst>
    <p:sldId id="256" r:id="rId2"/>
    <p:sldId id="257" r:id="rId3"/>
    <p:sldId id="258" r:id="rId4"/>
    <p:sldId id="259" r:id="rId5"/>
    <p:sldId id="267" r:id="rId6"/>
    <p:sldId id="269" r:id="rId7"/>
    <p:sldId id="265" r:id="rId8"/>
    <p:sldId id="266" r:id="rId9"/>
    <p:sldId id="284" r:id="rId10"/>
    <p:sldId id="278" r:id="rId11"/>
    <p:sldId id="279" r:id="rId12"/>
    <p:sldId id="276" r:id="rId13"/>
    <p:sldId id="283" r:id="rId14"/>
    <p:sldId id="281" r:id="rId15"/>
    <p:sldId id="263" r:id="rId16"/>
    <p:sldId id="277" r:id="rId17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中等深淺樣式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無樣式、無格線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佈景主題樣式 1 - 輔色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5940675A-B579-460E-94D1-54222C63F5DA}" styleName="無樣式、表格格線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504" autoAdjust="0"/>
    <p:restoredTop sz="94660"/>
  </p:normalViewPr>
  <p:slideViewPr>
    <p:cSldViewPr>
      <p:cViewPr varScale="1">
        <p:scale>
          <a:sx n="50" d="100"/>
          <a:sy n="50" d="100"/>
        </p:scale>
        <p:origin x="-80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wmf"/><Relationship Id="rId1" Type="http://schemas.openxmlformats.org/officeDocument/2006/relationships/image" Target="../media/image4.wmf"/><Relationship Id="rId4" Type="http://schemas.openxmlformats.org/officeDocument/2006/relationships/image" Target="../media/image7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image" Target="../media/image8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6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B1159AD-BA1C-47B9-9CCB-30D1FB807B2D}" type="datetimeFigureOut">
              <a:rPr lang="zh-TW" altLang="en-US" smtClean="0"/>
              <a:pPr/>
              <a:t>2011/1/4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0DF7727-A491-4FB2-9491-435B15E7045B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標題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22" name="副標題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zh-TW" altLang="en-US" smtClean="0"/>
              <a:t>按一下以編輯母片副標題樣式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BE057CD-7A91-4B1A-9152-5812BA20D309}" type="datetimeFigureOut">
              <a:rPr lang="zh-TW" altLang="en-US" smtClean="0"/>
              <a:pPr/>
              <a:t>2011/1/4</a:t>
            </a:fld>
            <a:endParaRPr lang="zh-TW" altLang="en-US"/>
          </a:p>
        </p:txBody>
      </p:sp>
      <p:sp>
        <p:nvSpPr>
          <p:cNvPr id="20" name="頁尾版面配置區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10" name="投影片編號版面配置區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7F7A91D-7C5D-4852-B7CF-9766D6CFBB9C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8" name="橢圓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橢圓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BE057CD-7A91-4B1A-9152-5812BA20D309}" type="datetimeFigureOut">
              <a:rPr lang="zh-TW" altLang="en-US" smtClean="0"/>
              <a:pPr/>
              <a:t>2011/1/4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7F7A91D-7C5D-4852-B7CF-9766D6CFBB9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BE057CD-7A91-4B1A-9152-5812BA20D309}" type="datetimeFigureOut">
              <a:rPr lang="zh-TW" altLang="en-US" smtClean="0"/>
              <a:pPr/>
              <a:t>2011/1/4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7F7A91D-7C5D-4852-B7CF-9766D6CFBB9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BE057CD-7A91-4B1A-9152-5812BA20D309}" type="datetimeFigureOut">
              <a:rPr lang="zh-TW" altLang="en-US" smtClean="0"/>
              <a:pPr/>
              <a:t>2011/1/4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7F7A91D-7C5D-4852-B7CF-9766D6CFBB9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BE057CD-7A91-4B1A-9152-5812BA20D309}" type="datetimeFigureOut">
              <a:rPr lang="zh-TW" altLang="en-US" smtClean="0"/>
              <a:pPr/>
              <a:t>2011/1/4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7F7A91D-7C5D-4852-B7CF-9766D6CFBB9C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10" name="矩形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橢圓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橢圓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BE057CD-7A91-4B1A-9152-5812BA20D309}" type="datetimeFigureOut">
              <a:rPr lang="zh-TW" altLang="en-US" smtClean="0"/>
              <a:pPr/>
              <a:t>2011/1/4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7F7A91D-7C5D-4852-B7CF-9766D6CFBB9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5" name="內容版面配置區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BE057CD-7A91-4B1A-9152-5812BA20D309}" type="datetimeFigureOut">
              <a:rPr lang="zh-TW" altLang="en-US" smtClean="0"/>
              <a:pPr/>
              <a:t>2011/1/4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7F7A91D-7C5D-4852-B7CF-9766D6CFBB9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BE057CD-7A91-4B1A-9152-5812BA20D309}" type="datetimeFigureOut">
              <a:rPr lang="zh-TW" altLang="en-US" smtClean="0"/>
              <a:pPr/>
              <a:t>2011/1/4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7F7A91D-7C5D-4852-B7CF-9766D6CFBB9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BE057CD-7A91-4B1A-9152-5812BA20D309}" type="datetimeFigureOut">
              <a:rPr lang="zh-TW" altLang="en-US" smtClean="0"/>
              <a:pPr/>
              <a:t>2011/1/4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7F7A91D-7C5D-4852-B7CF-9766D6CFBB9C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6" name="矩形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BE057CD-7A91-4B1A-9152-5812BA20D309}" type="datetimeFigureOut">
              <a:rPr lang="zh-TW" altLang="en-US" smtClean="0"/>
              <a:pPr/>
              <a:t>2011/1/4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7F7A91D-7C5D-4852-B7CF-9766D6CFBB9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BE057CD-7A91-4B1A-9152-5812BA20D309}" type="datetimeFigureOut">
              <a:rPr lang="zh-TW" altLang="en-US" smtClean="0"/>
              <a:pPr/>
              <a:t>2011/1/4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7F7A91D-7C5D-4852-B7CF-9766D6CFBB9C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8" name="矩形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zh-TW" altLang="en-US" smtClean="0"/>
              <a:t>按一下圖示以新增圖片</a:t>
            </a:r>
            <a:endParaRPr kumimoji="0" lang="en-US" dirty="0"/>
          </a:p>
        </p:txBody>
      </p:sp>
      <p:sp>
        <p:nvSpPr>
          <p:cNvPr id="9" name="流程圖: 程序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流程圖: 程序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圓形圖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橢圓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甜甜圈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矩形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標題版面配置區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9" name="文字版面配置區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  <a:p>
            <a:pPr lvl="1" eaLnBrk="1" latinLnBrk="0" hangingPunct="1"/>
            <a:r>
              <a:rPr kumimoji="0" lang="zh-TW" altLang="en-US" smtClean="0"/>
              <a:t>第二層</a:t>
            </a:r>
          </a:p>
          <a:p>
            <a:pPr lvl="2" eaLnBrk="1" latinLnBrk="0" hangingPunct="1"/>
            <a:r>
              <a:rPr kumimoji="0" lang="zh-TW" altLang="en-US" smtClean="0"/>
              <a:t>第三層</a:t>
            </a:r>
          </a:p>
          <a:p>
            <a:pPr lvl="3" eaLnBrk="1" latinLnBrk="0" hangingPunct="1"/>
            <a:r>
              <a:rPr kumimoji="0" lang="zh-TW" altLang="en-US" smtClean="0"/>
              <a:t>第四層</a:t>
            </a:r>
          </a:p>
          <a:p>
            <a:pPr lvl="4" eaLnBrk="1" latinLnBrk="0" hangingPunct="1"/>
            <a:r>
              <a:rPr kumimoji="0" lang="zh-TW" altLang="en-US" smtClean="0"/>
              <a:t>第五層</a:t>
            </a:r>
            <a:endParaRPr kumimoji="0" lang="en-US"/>
          </a:p>
        </p:txBody>
      </p:sp>
      <p:sp>
        <p:nvSpPr>
          <p:cNvPr id="24" name="日期版面配置區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6BE057CD-7A91-4B1A-9152-5812BA20D309}" type="datetimeFigureOut">
              <a:rPr lang="zh-TW" altLang="en-US" smtClean="0"/>
              <a:pPr/>
              <a:t>2011/1/4</a:t>
            </a:fld>
            <a:endParaRPr lang="zh-TW" altLang="en-US"/>
          </a:p>
        </p:txBody>
      </p:sp>
      <p:sp>
        <p:nvSpPr>
          <p:cNvPr id="10" name="頁尾版面配置區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zh-TW" altLang="en-US"/>
          </a:p>
        </p:txBody>
      </p:sp>
      <p:sp>
        <p:nvSpPr>
          <p:cNvPr id="22" name="投影片編號版面配置區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D7F7A91D-7C5D-4852-B7CF-9766D6CFBB9C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15" name="矩形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5.png"/><Relationship Id="rId5" Type="http://schemas.openxmlformats.org/officeDocument/2006/relationships/oleObject" Target="../embeddings/oleObject11.bin"/><Relationship Id="rId4" Type="http://schemas.openxmlformats.org/officeDocument/2006/relationships/oleObject" Target="../embeddings/oleObject10.bin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http://www.twse.com.tw/ch/" TargetMode="Externa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6.xml"/><Relationship Id="rId2" Type="http://schemas.openxmlformats.org/officeDocument/2006/relationships/slide" Target="slide5.xml"/><Relationship Id="rId1" Type="http://schemas.openxmlformats.org/officeDocument/2006/relationships/slideLayout" Target="../slideLayouts/slideLayout2.xml"/><Relationship Id="rId4" Type="http://schemas.openxmlformats.org/officeDocument/2006/relationships/slide" Target="slide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oleObject1.bin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5.bin"/><Relationship Id="rId5" Type="http://schemas.openxmlformats.org/officeDocument/2006/relationships/oleObject" Target="../embeddings/oleObject4.bin"/><Relationship Id="rId4" Type="http://schemas.openxmlformats.org/officeDocument/2006/relationships/oleObject" Target="../embeddings/oleObject3.bin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oleObject" Target="../embeddings/oleObject7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4" Type="http://schemas.openxmlformats.org/officeDocument/2006/relationships/oleObject" Target="../embeddings/oleObject9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2856"/>
            <a:ext cx="7846640" cy="1467594"/>
          </a:xfrm>
        </p:spPr>
        <p:txBody>
          <a:bodyPr>
            <a:normAutofit/>
          </a:bodyPr>
          <a:lstStyle/>
          <a:p>
            <a:pPr algn="ctr"/>
            <a:r>
              <a:rPr lang="en-US" altLang="zh-TW" dirty="0" smtClean="0">
                <a:latin typeface="Times New Roman" pitchFamily="18" charset="0"/>
                <a:cs typeface="Times New Roman" pitchFamily="18" charset="0"/>
              </a:rPr>
              <a:t>The Price Relationship Study of Stock</a:t>
            </a:r>
            <a:endParaRPr lang="zh-TW" alt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971600" y="3861048"/>
            <a:ext cx="7406640" cy="1752600"/>
          </a:xfrm>
        </p:spPr>
        <p:txBody>
          <a:bodyPr/>
          <a:lstStyle/>
          <a:p>
            <a:pPr algn="ctr"/>
            <a:r>
              <a:rPr lang="en-US" altLang="zh-TW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You-</a:t>
            </a:r>
            <a:r>
              <a:rPr lang="en-US" altLang="zh-TW" sz="20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Sheng</a:t>
            </a:r>
            <a:r>
              <a:rPr lang="en-US" altLang="zh-TW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TW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Liu</a:t>
            </a:r>
          </a:p>
          <a:p>
            <a:pPr algn="ctr"/>
            <a:r>
              <a:rPr lang="en-US" altLang="zh-TW" sz="20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2011/01/04</a:t>
            </a:r>
            <a:endParaRPr lang="en-US" altLang="zh-TW" sz="20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zh-TW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Data analysis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altLang="zh-TW" sz="2400" dirty="0" smtClean="0">
                <a:latin typeface="Times New Roman" pitchFamily="18" charset="0"/>
                <a:cs typeface="Times New Roman" pitchFamily="18" charset="0"/>
              </a:rPr>
              <a:t>Unit root test:</a:t>
            </a:r>
          </a:p>
          <a:p>
            <a:pPr>
              <a:buNone/>
            </a:pPr>
            <a:endParaRPr lang="en-US" altLang="zh-TW" dirty="0" smtClean="0">
              <a:latin typeface="Times New Roman" pitchFamily="18" charset="0"/>
              <a:cs typeface="Times New Roman" pitchFamily="18" charset="0"/>
            </a:endParaRPr>
          </a:p>
          <a:p>
            <a:endParaRPr lang="zh-TW" altLang="en-US" dirty="0"/>
          </a:p>
        </p:txBody>
      </p:sp>
      <p:graphicFrame>
        <p:nvGraphicFramePr>
          <p:cNvPr id="6" name="表格 5"/>
          <p:cNvGraphicFramePr>
            <a:graphicFrameLocks noGrp="1"/>
          </p:cNvGraphicFramePr>
          <p:nvPr/>
        </p:nvGraphicFramePr>
        <p:xfrm>
          <a:off x="1619672" y="2204864"/>
          <a:ext cx="4572000" cy="11125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524000"/>
                <a:gridCol w="1524000"/>
                <a:gridCol w="1524000"/>
              </a:tblGrid>
              <a:tr h="370840"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dirty="0" smtClean="0"/>
                        <a:t>台積電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dirty="0" smtClean="0"/>
                        <a:t>統一</a:t>
                      </a:r>
                      <a:endParaRPr lang="zh-TW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 smtClean="0"/>
                        <a:t>origin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 smtClean="0"/>
                        <a:t>0.7072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 smtClean="0"/>
                        <a:t>0.8947</a:t>
                      </a:r>
                      <a:endParaRPr lang="zh-TW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TW" dirty="0" smtClean="0"/>
                        <a:t>Difference(1)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 smtClean="0"/>
                        <a:t>&lt;</a:t>
                      </a:r>
                      <a:r>
                        <a:rPr lang="en-US" altLang="zh-TW" baseline="0" dirty="0" smtClean="0"/>
                        <a:t> </a:t>
                      </a:r>
                      <a:r>
                        <a:rPr lang="en-US" altLang="zh-TW" dirty="0" smtClean="0"/>
                        <a:t>0.05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 smtClean="0"/>
                        <a:t>&lt;</a:t>
                      </a:r>
                      <a:r>
                        <a:rPr lang="en-US" altLang="zh-TW" baseline="0" dirty="0" smtClean="0"/>
                        <a:t> 0.05</a:t>
                      </a:r>
                      <a:endParaRPr lang="zh-TW" alt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8" name="矩形 7"/>
          <p:cNvSpPr/>
          <p:nvPr/>
        </p:nvSpPr>
        <p:spPr>
          <a:xfrm>
            <a:off x="1547664" y="3933056"/>
            <a:ext cx="264207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buNone/>
            </a:pPr>
            <a:r>
              <a:rPr lang="en-US" altLang="zh-TW" sz="2400" dirty="0" smtClean="0">
                <a:latin typeface="Times New Roman" pitchFamily="18" charset="0"/>
                <a:cs typeface="Times New Roman" pitchFamily="18" charset="0"/>
              </a:rPr>
              <a:t>Co-integration  test:</a:t>
            </a:r>
          </a:p>
        </p:txBody>
      </p:sp>
      <p:graphicFrame>
        <p:nvGraphicFramePr>
          <p:cNvPr id="9" name="表格 8"/>
          <p:cNvGraphicFramePr>
            <a:graphicFrameLocks noGrp="1"/>
          </p:cNvGraphicFramePr>
          <p:nvPr/>
        </p:nvGraphicFramePr>
        <p:xfrm>
          <a:off x="1619672" y="4581128"/>
          <a:ext cx="2990732" cy="7416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438336"/>
                <a:gridCol w="1552396"/>
              </a:tblGrid>
              <a:tr h="370840"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dirty="0" smtClean="0"/>
                        <a:t>台積電</a:t>
                      </a:r>
                      <a:r>
                        <a:rPr lang="en-US" altLang="zh-TW" dirty="0" err="1" smtClean="0"/>
                        <a:t>v.s</a:t>
                      </a:r>
                      <a:r>
                        <a:rPr lang="zh-TW" altLang="en-US" dirty="0" smtClean="0"/>
                        <a:t>統一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 smtClean="0"/>
                        <a:t>P-value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 smtClean="0"/>
                        <a:t>0.0167</a:t>
                      </a:r>
                      <a:endParaRPr lang="zh-TW" alt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zh-TW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Data analysis</a:t>
            </a:r>
            <a:endParaRPr lang="zh-TW" altLang="en-US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7" name="文字方塊 6"/>
          <p:cNvSpPr txBox="1"/>
          <p:nvPr/>
        </p:nvSpPr>
        <p:spPr>
          <a:xfrm>
            <a:off x="1115616" y="1124744"/>
            <a:ext cx="237917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2400" dirty="0" smtClean="0"/>
              <a:t>The choice of lag:</a:t>
            </a:r>
          </a:p>
        </p:txBody>
      </p:sp>
      <p:pic>
        <p:nvPicPr>
          <p:cNvPr id="65537" name="Picture 1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95736" y="1700808"/>
            <a:ext cx="5334000" cy="151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758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707904" y="3717032"/>
            <a:ext cx="3067050" cy="2962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文字方塊 5"/>
          <p:cNvSpPr txBox="1"/>
          <p:nvPr/>
        </p:nvSpPr>
        <p:spPr>
          <a:xfrm>
            <a:off x="1115616" y="3356992"/>
            <a:ext cx="269016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2400" dirty="0" smtClean="0">
                <a:latin typeface="Times New Roman" pitchFamily="18" charset="0"/>
                <a:cs typeface="Times New Roman" pitchFamily="18" charset="0"/>
              </a:rPr>
              <a:t>Parameter estimate:</a:t>
            </a:r>
            <a:endParaRPr lang="zh-TW" altLang="en-US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zh-TW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Data analysis</a:t>
            </a:r>
            <a:endParaRPr lang="zh-TW" altLang="en-US" dirty="0"/>
          </a:p>
        </p:txBody>
      </p:sp>
      <p:pic>
        <p:nvPicPr>
          <p:cNvPr id="7168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699792" y="1340768"/>
            <a:ext cx="4806950" cy="3410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115616" y="274638"/>
            <a:ext cx="7818072" cy="1143000"/>
          </a:xfrm>
        </p:spPr>
        <p:txBody>
          <a:bodyPr/>
          <a:lstStyle/>
          <a:p>
            <a:pPr algn="ctr"/>
            <a:r>
              <a:rPr lang="en-US" altLang="zh-TW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Data analysis</a:t>
            </a:r>
            <a:endParaRPr lang="zh-TW" altLang="en-US" dirty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475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123728" y="1844824"/>
            <a:ext cx="3744416" cy="13681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矩形 7"/>
          <p:cNvSpPr/>
          <p:nvPr/>
        </p:nvSpPr>
        <p:spPr>
          <a:xfrm>
            <a:off x="1979712" y="1412776"/>
            <a:ext cx="214238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TW" dirty="0" smtClean="0">
                <a:latin typeface="Times New Roman" pitchFamily="18" charset="0"/>
                <a:cs typeface="Times New Roman" pitchFamily="18" charset="0"/>
              </a:rPr>
              <a:t>: Y does not cause X </a:t>
            </a:r>
            <a:endParaRPr lang="zh-TW" altLang="en-US" dirty="0"/>
          </a:p>
        </p:txBody>
      </p:sp>
      <p:graphicFrame>
        <p:nvGraphicFramePr>
          <p:cNvPr id="74755" name="Object 3"/>
          <p:cNvGraphicFramePr>
            <a:graphicFrameLocks noChangeAspect="1"/>
          </p:cNvGraphicFramePr>
          <p:nvPr/>
        </p:nvGraphicFramePr>
        <p:xfrm>
          <a:off x="1619672" y="1340768"/>
          <a:ext cx="431800" cy="504825"/>
        </p:xfrm>
        <a:graphic>
          <a:graphicData uri="http://schemas.openxmlformats.org/presentationml/2006/ole">
            <p:oleObj spid="_x0000_s74755" name="方程式" r:id="rId4" imgW="215640" imgH="228600" progId="Equation.3">
              <p:embed/>
            </p:oleObj>
          </a:graphicData>
        </a:graphic>
      </p:graphicFrame>
      <p:graphicFrame>
        <p:nvGraphicFramePr>
          <p:cNvPr id="74756" name="Object 4"/>
          <p:cNvGraphicFramePr>
            <a:graphicFrameLocks noChangeAspect="1"/>
          </p:cNvGraphicFramePr>
          <p:nvPr/>
        </p:nvGraphicFramePr>
        <p:xfrm>
          <a:off x="1763688" y="3789040"/>
          <a:ext cx="431800" cy="504825"/>
        </p:xfrm>
        <a:graphic>
          <a:graphicData uri="http://schemas.openxmlformats.org/presentationml/2006/ole">
            <p:oleObj spid="_x0000_s74756" name="方程式" r:id="rId5" imgW="215640" imgH="228600" progId="Equation.3">
              <p:embed/>
            </p:oleObj>
          </a:graphicData>
        </a:graphic>
      </p:graphicFrame>
      <p:sp>
        <p:nvSpPr>
          <p:cNvPr id="11" name="矩形 10"/>
          <p:cNvSpPr/>
          <p:nvPr/>
        </p:nvSpPr>
        <p:spPr>
          <a:xfrm>
            <a:off x="2123728" y="3861048"/>
            <a:ext cx="214238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TW" dirty="0" smtClean="0">
                <a:latin typeface="Times New Roman" pitchFamily="18" charset="0"/>
                <a:cs typeface="Times New Roman" pitchFamily="18" charset="0"/>
              </a:rPr>
              <a:t>: X does not cause Y </a:t>
            </a:r>
            <a:endParaRPr lang="zh-TW" altLang="en-US" dirty="0"/>
          </a:p>
        </p:txBody>
      </p:sp>
      <p:pic>
        <p:nvPicPr>
          <p:cNvPr id="74757" name="Picture 5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051720" y="4365104"/>
            <a:ext cx="4248472" cy="15841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115616" y="260648"/>
            <a:ext cx="7498080" cy="1143000"/>
          </a:xfrm>
        </p:spPr>
        <p:txBody>
          <a:bodyPr/>
          <a:lstStyle/>
          <a:p>
            <a:pPr algn="ctr"/>
            <a:r>
              <a:rPr lang="en-US" altLang="zh-TW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Conclusions</a:t>
            </a:r>
            <a:endParaRPr lang="zh-TW" altLang="en-US" dirty="0">
              <a:solidFill>
                <a:schemeClr val="accent1">
                  <a:lumMod val="75000"/>
                </a:schemeClr>
              </a:solidFill>
            </a:endParaRPr>
          </a:p>
        </p:txBody>
      </p:sp>
      <p:graphicFrame>
        <p:nvGraphicFramePr>
          <p:cNvPr id="63490" name="Object 2"/>
          <p:cNvGraphicFramePr>
            <a:graphicFrameLocks noChangeAspect="1"/>
          </p:cNvGraphicFramePr>
          <p:nvPr>
            <p:ph idx="1"/>
          </p:nvPr>
        </p:nvGraphicFramePr>
        <p:xfrm>
          <a:off x="2181225" y="1916113"/>
          <a:ext cx="5502275" cy="936625"/>
        </p:xfrm>
        <a:graphic>
          <a:graphicData uri="http://schemas.openxmlformats.org/presentationml/2006/ole">
            <p:oleObj spid="_x0000_s70658" name="方程式" r:id="rId3" imgW="2984400" imgH="507960" progId="Equation.3">
              <p:embed/>
            </p:oleObj>
          </a:graphicData>
        </a:graphic>
      </p:graphicFrame>
      <p:sp>
        <p:nvSpPr>
          <p:cNvPr id="4" name="文字方塊 3"/>
          <p:cNvSpPr txBox="1"/>
          <p:nvPr/>
        </p:nvSpPr>
        <p:spPr>
          <a:xfrm>
            <a:off x="1763688" y="1268760"/>
            <a:ext cx="217239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2400" dirty="0" smtClean="0">
                <a:latin typeface="Times New Roman" pitchFamily="18" charset="0"/>
                <a:cs typeface="Times New Roman" pitchFamily="18" charset="0"/>
              </a:rPr>
              <a:t>1.The model fit:</a:t>
            </a:r>
            <a:endParaRPr lang="zh-TW" alt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文字方塊 5"/>
          <p:cNvSpPr txBox="1"/>
          <p:nvPr/>
        </p:nvSpPr>
        <p:spPr>
          <a:xfrm>
            <a:off x="1907704" y="2996952"/>
            <a:ext cx="6607899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2400" dirty="0" smtClean="0">
                <a:latin typeface="Times New Roman" pitchFamily="18" charset="0"/>
                <a:cs typeface="Times New Roman" pitchFamily="18" charset="0"/>
              </a:rPr>
              <a:t>2. So when I was doing asset allocation, </a:t>
            </a:r>
          </a:p>
          <a:p>
            <a:r>
              <a:rPr lang="en-US" altLang="zh-TW" sz="2400" dirty="0" smtClean="0">
                <a:latin typeface="Times New Roman" pitchFamily="18" charset="0"/>
                <a:cs typeface="Times New Roman" pitchFamily="18" charset="0"/>
              </a:rPr>
              <a:t>    I would have taken into account these two stocks.</a:t>
            </a:r>
          </a:p>
          <a:p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>
                <a:solidFill>
                  <a:schemeClr val="accent1">
                    <a:lumMod val="75000"/>
                  </a:schemeClr>
                </a:solidFill>
              </a:rPr>
              <a:t>Reference</a:t>
            </a:r>
            <a:endParaRPr lang="zh-TW" altLang="en-US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TW" altLang="en-US" sz="2000" dirty="0" smtClean="0"/>
              <a:t>台灣證劵交易所</a:t>
            </a:r>
            <a:r>
              <a:rPr lang="en-US" altLang="zh-TW" sz="2000" dirty="0" smtClean="0"/>
              <a:t>: </a:t>
            </a:r>
            <a:r>
              <a:rPr lang="en-US" altLang="zh-TW" sz="2000" dirty="0" smtClean="0">
                <a:hlinkClick r:id="rId2"/>
              </a:rPr>
              <a:t>http://www.twse.com.tw/ch/</a:t>
            </a:r>
            <a:endParaRPr lang="en-US" altLang="zh-TW" sz="2000" dirty="0" smtClean="0"/>
          </a:p>
          <a:p>
            <a:endParaRPr lang="en-US" altLang="zh-TW" sz="2000" dirty="0" smtClean="0"/>
          </a:p>
          <a:p>
            <a:endParaRPr lang="zh-TW" alt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TW" dirty="0" smtClean="0"/>
              <a:t> </a:t>
            </a:r>
            <a:br>
              <a:rPr lang="en-US" altLang="zh-TW" dirty="0" smtClean="0"/>
            </a:b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331640" y="1124744"/>
            <a:ext cx="7498080" cy="4800600"/>
          </a:xfrm>
        </p:spPr>
        <p:txBody>
          <a:bodyPr/>
          <a:lstStyle/>
          <a:p>
            <a:endParaRPr lang="en-US" altLang="zh-TW" dirty="0" smtClean="0"/>
          </a:p>
          <a:p>
            <a:endParaRPr lang="en-US" altLang="zh-TW" dirty="0" smtClean="0"/>
          </a:p>
          <a:p>
            <a:endParaRPr lang="en-US" altLang="zh-TW" dirty="0" smtClean="0"/>
          </a:p>
          <a:p>
            <a:pPr>
              <a:buNone/>
            </a:pPr>
            <a:r>
              <a:rPr lang="en-US" altLang="zh-TW" dirty="0" smtClean="0"/>
              <a:t>                </a:t>
            </a:r>
            <a:r>
              <a:rPr lang="en-US" altLang="zh-TW" sz="4000" dirty="0" smtClean="0"/>
              <a:t>Thank you \0.0/</a:t>
            </a:r>
            <a:endParaRPr lang="zh-TW" altLang="en-US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zh-TW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Outline</a:t>
            </a:r>
            <a:endParaRPr lang="zh-TW" altLang="en-US" dirty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altLang="zh-TW" dirty="0" smtClean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altLang="zh-TW" smtClean="0">
                <a:latin typeface="Times New Roman" pitchFamily="18" charset="0"/>
                <a:cs typeface="Times New Roman" pitchFamily="18" charset="0"/>
              </a:rPr>
              <a:t>Motivation</a:t>
            </a:r>
            <a:endParaRPr lang="en-US" altLang="zh-TW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altLang="zh-TW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altLang="zh-TW" dirty="0" smtClean="0">
                <a:latin typeface="Times New Roman" pitchFamily="18" charset="0"/>
                <a:cs typeface="Times New Roman" pitchFamily="18" charset="0"/>
              </a:rPr>
              <a:t>2. Proposed method</a:t>
            </a:r>
          </a:p>
          <a:p>
            <a:pPr>
              <a:buNone/>
            </a:pPr>
            <a:endParaRPr lang="en-US" altLang="zh-TW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altLang="zh-TW" dirty="0" smtClean="0">
                <a:latin typeface="Times New Roman" pitchFamily="18" charset="0"/>
                <a:cs typeface="Times New Roman" pitchFamily="18" charset="0"/>
              </a:rPr>
              <a:t>3.</a:t>
            </a:r>
            <a:r>
              <a:rPr lang="en-US" altLang="zh-TW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TW" dirty="0" smtClean="0">
                <a:latin typeface="Times New Roman" pitchFamily="18" charset="0"/>
                <a:cs typeface="Times New Roman" pitchFamily="18" charset="0"/>
              </a:rPr>
              <a:t>Data analysis</a:t>
            </a:r>
          </a:p>
          <a:p>
            <a:pPr>
              <a:buNone/>
            </a:pPr>
            <a:endParaRPr lang="en-US" altLang="zh-TW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altLang="zh-TW" dirty="0" smtClean="0">
                <a:latin typeface="Times New Roman" pitchFamily="18" charset="0"/>
                <a:cs typeface="Times New Roman" pitchFamily="18" charset="0"/>
              </a:rPr>
              <a:t>4. Conclusions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115616" y="260648"/>
            <a:ext cx="7498080" cy="1143000"/>
          </a:xfrm>
        </p:spPr>
        <p:txBody>
          <a:bodyPr/>
          <a:lstStyle/>
          <a:p>
            <a:pPr algn="ctr"/>
            <a:r>
              <a:rPr lang="en-US" altLang="zh-TW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Motivation &amp; Introduction</a:t>
            </a:r>
            <a:endParaRPr lang="zh-TW" altLang="en-US" dirty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043608" y="1412776"/>
            <a:ext cx="7498080" cy="4800600"/>
          </a:xfrm>
        </p:spPr>
        <p:txBody>
          <a:bodyPr>
            <a:normAutofit/>
          </a:bodyPr>
          <a:lstStyle/>
          <a:p>
            <a:r>
              <a:rPr lang="en-US" altLang="zh-TW" sz="2000" dirty="0" smtClean="0">
                <a:latin typeface="Times New Roman" pitchFamily="18" charset="0"/>
                <a:cs typeface="Times New Roman" pitchFamily="18" charset="0"/>
              </a:rPr>
              <a:t>Because  I’m doing on the asset allocation between the stock price in my thesis, I want to know each other impact between.</a:t>
            </a:r>
          </a:p>
          <a:p>
            <a:endParaRPr lang="en-US" altLang="zh-TW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altLang="zh-TW" sz="2000" dirty="0" smtClean="0">
                <a:latin typeface="Times New Roman" pitchFamily="18" charset="0"/>
                <a:cs typeface="Times New Roman" pitchFamily="18" charset="0"/>
              </a:rPr>
              <a:t>Prior to the classroom with the AR model can only know the current relationship with the previous period.</a:t>
            </a:r>
          </a:p>
          <a:p>
            <a:endParaRPr lang="en-US" altLang="zh-TW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altLang="zh-TW" sz="2000" dirty="0" smtClean="0">
                <a:latin typeface="Times New Roman" pitchFamily="18" charset="0"/>
                <a:cs typeface="Times New Roman" pitchFamily="18" charset="0"/>
              </a:rPr>
              <a:t>This article by Vector Autoregressive Model (VAR) to explore Taiwan Semiconductor Manufacturing Company (TSM)</a:t>
            </a:r>
            <a:r>
              <a:rPr lang="zh-TW" altLang="en-US" sz="2000" dirty="0" smtClean="0">
                <a:latin typeface="Times New Roman" pitchFamily="18" charset="0"/>
                <a:cs typeface="Times New Roman" pitchFamily="18" charset="0"/>
              </a:rPr>
              <a:t>、</a:t>
            </a:r>
            <a:r>
              <a:rPr lang="en-US" altLang="zh-TW" sz="2000" dirty="0" err="1" smtClean="0">
                <a:latin typeface="Times New Roman" pitchFamily="18" charset="0"/>
                <a:cs typeface="Times New Roman" pitchFamily="18" charset="0"/>
              </a:rPr>
              <a:t>Uni</a:t>
            </a:r>
            <a:r>
              <a:rPr lang="en-US" altLang="zh-TW" sz="2000" dirty="0" smtClean="0">
                <a:latin typeface="Times New Roman" pitchFamily="18" charset="0"/>
                <a:cs typeface="Times New Roman" pitchFamily="18" charset="0"/>
              </a:rPr>
              <a:t>-President Enterprises Corporation(UPE)</a:t>
            </a:r>
            <a:r>
              <a:rPr lang="zh-TW" alt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TW" sz="2000" dirty="0" smtClean="0">
                <a:latin typeface="Times New Roman" pitchFamily="18" charset="0"/>
                <a:cs typeface="Times New Roman" pitchFamily="18" charset="0"/>
              </a:rPr>
              <a:t>of the causal relationship.</a:t>
            </a:r>
          </a:p>
          <a:p>
            <a:endParaRPr lang="en-US" altLang="zh-TW" sz="2000" dirty="0" smtClean="0"/>
          </a:p>
          <a:p>
            <a:endParaRPr lang="zh-TW" alt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zh-TW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Proposed method</a:t>
            </a:r>
            <a:endParaRPr lang="zh-TW" altLang="en-US" dirty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67544" y="1196752"/>
            <a:ext cx="8301608" cy="4968552"/>
          </a:xfrm>
        </p:spPr>
        <p:txBody>
          <a:bodyPr/>
          <a:lstStyle/>
          <a:p>
            <a:pPr>
              <a:buNone/>
            </a:pPr>
            <a:r>
              <a:rPr lang="en-US" altLang="zh-TW" dirty="0" smtClean="0"/>
              <a:t> </a:t>
            </a:r>
          </a:p>
        </p:txBody>
      </p:sp>
      <p:sp>
        <p:nvSpPr>
          <p:cNvPr id="4" name="圓角矩形 3">
            <a:hlinkClick r:id="rId2" action="ppaction://hlinksldjump"/>
          </p:cNvPr>
          <p:cNvSpPr/>
          <p:nvPr/>
        </p:nvSpPr>
        <p:spPr>
          <a:xfrm>
            <a:off x="1043608" y="3284984"/>
            <a:ext cx="1008112" cy="64807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TW" dirty="0" smtClean="0">
                <a:latin typeface="Times New Roman" pitchFamily="18" charset="0"/>
                <a:cs typeface="Times New Roman" pitchFamily="18" charset="0"/>
              </a:rPr>
              <a:t>data</a:t>
            </a:r>
            <a:endParaRPr lang="zh-TW" altLang="en-US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6" name="直線單箭頭接點 5"/>
          <p:cNvCxnSpPr/>
          <p:nvPr/>
        </p:nvCxnSpPr>
        <p:spPr>
          <a:xfrm>
            <a:off x="2051720" y="3645024"/>
            <a:ext cx="504056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圓角矩形 12">
            <a:hlinkClick r:id="rId3" action="ppaction://hlinksldjump"/>
          </p:cNvPr>
          <p:cNvSpPr/>
          <p:nvPr/>
        </p:nvSpPr>
        <p:spPr>
          <a:xfrm>
            <a:off x="2555776" y="3284984"/>
            <a:ext cx="2448272" cy="64807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TW" dirty="0" smtClean="0">
                <a:latin typeface="Times New Roman" pitchFamily="18" charset="0"/>
                <a:cs typeface="Times New Roman" pitchFamily="18" charset="0"/>
              </a:rPr>
              <a:t>1.unit root test</a:t>
            </a:r>
          </a:p>
          <a:p>
            <a:pPr algn="ctr"/>
            <a:r>
              <a:rPr lang="en-US" altLang="zh-TW" dirty="0" smtClean="0">
                <a:latin typeface="Times New Roman" pitchFamily="18" charset="0"/>
                <a:cs typeface="Times New Roman" pitchFamily="18" charset="0"/>
              </a:rPr>
              <a:t>2. co-integration  test</a:t>
            </a:r>
            <a:endParaRPr lang="zh-TW" altLang="en-US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5" name="直線單箭頭接點 14"/>
          <p:cNvCxnSpPr/>
          <p:nvPr/>
        </p:nvCxnSpPr>
        <p:spPr>
          <a:xfrm flipV="1">
            <a:off x="5004048" y="3068960"/>
            <a:ext cx="648072" cy="46805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圓角矩形 21">
            <a:hlinkClick r:id="rId4" action="ppaction://hlinksldjump"/>
          </p:cNvPr>
          <p:cNvSpPr/>
          <p:nvPr/>
        </p:nvSpPr>
        <p:spPr>
          <a:xfrm>
            <a:off x="5652120" y="2780928"/>
            <a:ext cx="914400" cy="64807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TW" dirty="0" smtClean="0">
                <a:latin typeface="Times New Roman" pitchFamily="18" charset="0"/>
                <a:cs typeface="Times New Roman" pitchFamily="18" charset="0"/>
              </a:rPr>
              <a:t>VAR model</a:t>
            </a:r>
            <a:endParaRPr lang="zh-TW" altLang="en-US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24" name="直線單箭頭接點 23"/>
          <p:cNvCxnSpPr/>
          <p:nvPr/>
        </p:nvCxnSpPr>
        <p:spPr>
          <a:xfrm>
            <a:off x="5004048" y="3573016"/>
            <a:ext cx="648072" cy="61206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圓角矩形 26"/>
          <p:cNvSpPr/>
          <p:nvPr/>
        </p:nvSpPr>
        <p:spPr>
          <a:xfrm>
            <a:off x="5652120" y="3861048"/>
            <a:ext cx="864096" cy="64807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TW" dirty="0" smtClean="0">
                <a:latin typeface="Times New Roman" pitchFamily="18" charset="0"/>
                <a:cs typeface="Times New Roman" pitchFamily="18" charset="0"/>
              </a:rPr>
              <a:t>VEC model</a:t>
            </a:r>
            <a:endParaRPr lang="zh-TW" altLang="en-US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2" name="肘形接點 11"/>
          <p:cNvCxnSpPr>
            <a:endCxn id="28" idx="1"/>
          </p:cNvCxnSpPr>
          <p:nvPr/>
        </p:nvCxnSpPr>
        <p:spPr>
          <a:xfrm>
            <a:off x="6588224" y="3068960"/>
            <a:ext cx="720080" cy="529208"/>
          </a:xfrm>
          <a:prstGeom prst="bentConnector3">
            <a:avLst>
              <a:gd name="adj1" fmla="val 43042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肘形接點 18"/>
          <p:cNvCxnSpPr>
            <a:stCxn id="27" idx="3"/>
          </p:cNvCxnSpPr>
          <p:nvPr/>
        </p:nvCxnSpPr>
        <p:spPr>
          <a:xfrm flipV="1">
            <a:off x="6516216" y="3645024"/>
            <a:ext cx="792088" cy="540060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圓角矩形 27"/>
          <p:cNvSpPr/>
          <p:nvPr/>
        </p:nvSpPr>
        <p:spPr>
          <a:xfrm>
            <a:off x="7308304" y="3140968"/>
            <a:ext cx="1656184" cy="914400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TW" dirty="0" smtClean="0">
                <a:latin typeface="Times New Roman" pitchFamily="18" charset="0"/>
                <a:cs typeface="Times New Roman" pitchFamily="18" charset="0"/>
              </a:rPr>
              <a:t>Granger Causality test</a:t>
            </a:r>
            <a:endParaRPr lang="zh-TW" altLang="en-US" dirty="0">
              <a:solidFill>
                <a:schemeClr val="accent1">
                  <a:lumMod val="60000"/>
                  <a:lumOff val="4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zh-TW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Data</a:t>
            </a:r>
            <a:endParaRPr lang="zh-TW" altLang="en-US" dirty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>
                <a:latin typeface="Times New Roman" pitchFamily="18" charset="0"/>
                <a:cs typeface="Times New Roman" pitchFamily="18" charset="0"/>
              </a:rPr>
              <a:t>Data:</a:t>
            </a:r>
          </a:p>
          <a:p>
            <a:pPr>
              <a:buNone/>
            </a:pPr>
            <a:r>
              <a:rPr lang="en-US" altLang="zh-TW" dirty="0" smtClean="0">
                <a:latin typeface="Times New Roman" pitchFamily="18" charset="0"/>
                <a:cs typeface="Times New Roman" pitchFamily="18" charset="0"/>
              </a:rPr>
              <a:t>   Daily closing price from 2007.1 to 2009.12</a:t>
            </a:r>
          </a:p>
          <a:p>
            <a:pPr>
              <a:buNone/>
            </a:pPr>
            <a:endParaRPr lang="en-US" altLang="zh-TW" dirty="0" smtClean="0"/>
          </a:p>
          <a:p>
            <a:pPr>
              <a:buNone/>
            </a:pPr>
            <a:r>
              <a:rPr lang="en-US" altLang="zh-TW" dirty="0" smtClean="0"/>
              <a:t>    </a:t>
            </a:r>
            <a:endParaRPr lang="zh-TW" altLang="en-US" dirty="0"/>
          </a:p>
        </p:txBody>
      </p:sp>
      <p:pic>
        <p:nvPicPr>
          <p:cNvPr id="43009" name="Picture 1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907704" y="3284984"/>
            <a:ext cx="5867400" cy="2838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zh-TW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Co-integration  test</a:t>
            </a:r>
            <a:endParaRPr lang="zh-TW" alt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043608" y="1340768"/>
            <a:ext cx="7890080" cy="5328592"/>
          </a:xfrm>
        </p:spPr>
        <p:txBody>
          <a:bodyPr>
            <a:normAutofit/>
          </a:bodyPr>
          <a:lstStyle/>
          <a:p>
            <a:r>
              <a:rPr lang="en-US" altLang="zh-TW" sz="2000" dirty="0" smtClean="0">
                <a:latin typeface="Times New Roman" pitchFamily="18" charset="0"/>
                <a:cs typeface="Times New Roman" pitchFamily="18" charset="0"/>
              </a:rPr>
              <a:t>What is co-integration?</a:t>
            </a:r>
          </a:p>
          <a:p>
            <a:pPr>
              <a:buNone/>
            </a:pPr>
            <a:r>
              <a:rPr lang="en-US" altLang="zh-TW" sz="2000" dirty="0" smtClean="0">
                <a:latin typeface="Times New Roman" pitchFamily="18" charset="0"/>
                <a:cs typeface="Times New Roman" pitchFamily="18" charset="0"/>
              </a:rPr>
              <a:t>     Engle and Granger(1987) proposed statistical model, the definition is linear combination of  non-stationary time series become stationary</a:t>
            </a:r>
          </a:p>
          <a:p>
            <a:pPr>
              <a:buNone/>
            </a:pPr>
            <a:r>
              <a:rPr lang="en-US" altLang="zh-TW" sz="2000" dirty="0" smtClean="0">
                <a:latin typeface="Times New Roman" pitchFamily="18" charset="0"/>
                <a:cs typeface="Times New Roman" pitchFamily="18" charset="0"/>
              </a:rPr>
              <a:t>    ,then we say that the time series of “</a:t>
            </a:r>
            <a:r>
              <a:rPr lang="en-US" altLang="zh-TW" sz="2000" dirty="0" err="1" smtClean="0">
                <a:latin typeface="Times New Roman" pitchFamily="18" charset="0"/>
                <a:cs typeface="Times New Roman" pitchFamily="18" charset="0"/>
              </a:rPr>
              <a:t>Cointegration”phenomenon</a:t>
            </a:r>
            <a:r>
              <a:rPr lang="en-US" altLang="zh-TW" sz="2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endParaRPr lang="en-US" altLang="zh-TW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altLang="zh-TW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altLang="zh-TW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altLang="zh-TW" sz="2000" dirty="0" smtClean="0">
                <a:latin typeface="Times New Roman" pitchFamily="18" charset="0"/>
                <a:cs typeface="Times New Roman" pitchFamily="18" charset="0"/>
              </a:rPr>
              <a:t>Method:</a:t>
            </a:r>
          </a:p>
          <a:p>
            <a:pPr>
              <a:buNone/>
            </a:pPr>
            <a:r>
              <a:rPr lang="en-US" altLang="zh-TW" sz="2000" dirty="0" smtClean="0">
                <a:latin typeface="Times New Roman" pitchFamily="18" charset="0"/>
                <a:cs typeface="Times New Roman" pitchFamily="18" charset="0"/>
              </a:rPr>
              <a:t>    Engle and Granger (1987) proposed a two-stage </a:t>
            </a:r>
            <a:r>
              <a:rPr lang="en-US" altLang="zh-TW" sz="2000" dirty="0" err="1" smtClean="0">
                <a:latin typeface="Times New Roman" pitchFamily="18" charset="0"/>
                <a:cs typeface="Times New Roman" pitchFamily="18" charset="0"/>
              </a:rPr>
              <a:t>cointegration</a:t>
            </a:r>
            <a:r>
              <a:rPr lang="en-US" altLang="zh-TW" sz="2000" dirty="0" smtClean="0">
                <a:latin typeface="Times New Roman" pitchFamily="18" charset="0"/>
                <a:cs typeface="Times New Roman" pitchFamily="18" charset="0"/>
              </a:rPr>
              <a:t> test method to be used to determine the non-stationary time series of the </a:t>
            </a:r>
            <a:r>
              <a:rPr lang="en-US" altLang="zh-TW" sz="2000" dirty="0" err="1" smtClean="0">
                <a:latin typeface="Times New Roman" pitchFamily="18" charset="0"/>
                <a:cs typeface="Times New Roman" pitchFamily="18" charset="0"/>
              </a:rPr>
              <a:t>cointegration</a:t>
            </a:r>
            <a:r>
              <a:rPr lang="en-US" altLang="zh-TW" sz="2000" dirty="0" smtClean="0">
                <a:latin typeface="Times New Roman" pitchFamily="18" charset="0"/>
                <a:cs typeface="Times New Roman" pitchFamily="18" charset="0"/>
              </a:rPr>
              <a:t> property. The following steps test</a:t>
            </a:r>
          </a:p>
          <a:p>
            <a:pPr>
              <a:buNone/>
            </a:pPr>
            <a:r>
              <a:rPr lang="en-US" altLang="zh-TW" sz="2000" dirty="0" smtClean="0">
                <a:latin typeface="Times New Roman" pitchFamily="18" charset="0"/>
                <a:cs typeface="Times New Roman" pitchFamily="18" charset="0"/>
              </a:rPr>
              <a:t>    (</a:t>
            </a:r>
            <a:r>
              <a:rPr lang="zh-TW" altLang="zh-TW" sz="2000" dirty="0" smtClean="0">
                <a:latin typeface="Times New Roman" pitchFamily="18" charset="0"/>
                <a:cs typeface="Times New Roman" pitchFamily="18" charset="0"/>
              </a:rPr>
              <a:t>一</a:t>
            </a:r>
            <a:r>
              <a:rPr lang="en-US" altLang="zh-TW" sz="2000" dirty="0" smtClean="0">
                <a:latin typeface="Times New Roman" pitchFamily="18" charset="0"/>
                <a:cs typeface="Times New Roman" pitchFamily="18" charset="0"/>
              </a:rPr>
              <a:t>)Using unit root test for the time series data,</a:t>
            </a:r>
          </a:p>
          <a:p>
            <a:pPr>
              <a:buNone/>
            </a:pPr>
            <a:r>
              <a:rPr lang="en-US" altLang="zh-TW" sz="2000" smtClean="0">
                <a:latin typeface="Times New Roman" pitchFamily="18" charset="0"/>
                <a:cs typeface="Times New Roman" pitchFamily="18" charset="0"/>
              </a:rPr>
              <a:t>           conducted </a:t>
            </a:r>
            <a:r>
              <a:rPr lang="en-US" altLang="zh-TW" sz="2000" dirty="0" smtClean="0">
                <a:latin typeface="Times New Roman" pitchFamily="18" charset="0"/>
                <a:cs typeface="Times New Roman" pitchFamily="18" charset="0"/>
              </a:rPr>
              <a:t>to determine the non-stationary time series.</a:t>
            </a:r>
          </a:p>
          <a:p>
            <a:pPr>
              <a:buNone/>
            </a:pPr>
            <a:r>
              <a:rPr lang="en-US" altLang="zh-TW" sz="2000" dirty="0" smtClean="0">
                <a:latin typeface="Times New Roman" pitchFamily="18" charset="0"/>
                <a:cs typeface="Times New Roman" pitchFamily="18" charset="0"/>
              </a:rPr>
              <a:t>    (</a:t>
            </a:r>
            <a:r>
              <a:rPr lang="zh-TW" altLang="zh-TW" sz="2000" dirty="0" smtClean="0">
                <a:latin typeface="Times New Roman" pitchFamily="18" charset="0"/>
                <a:cs typeface="Times New Roman" pitchFamily="18" charset="0"/>
              </a:rPr>
              <a:t>二</a:t>
            </a:r>
            <a:r>
              <a:rPr lang="en-US" altLang="zh-TW" sz="2000" dirty="0" smtClean="0">
                <a:latin typeface="Times New Roman" pitchFamily="18" charset="0"/>
                <a:cs typeface="Times New Roman" pitchFamily="18" charset="0"/>
              </a:rPr>
              <a:t>)Using unit root test for residual term.</a:t>
            </a:r>
          </a:p>
        </p:txBody>
      </p:sp>
      <p:sp>
        <p:nvSpPr>
          <p:cNvPr id="5" name="文字方塊 4"/>
          <p:cNvSpPr txBox="1"/>
          <p:nvPr/>
        </p:nvSpPr>
        <p:spPr>
          <a:xfrm>
            <a:off x="1763688" y="342900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zh-TW" altLang="en-US" dirty="0"/>
          </a:p>
        </p:txBody>
      </p:sp>
      <p:sp>
        <p:nvSpPr>
          <p:cNvPr id="6" name="矩形 5"/>
          <p:cNvSpPr/>
          <p:nvPr/>
        </p:nvSpPr>
        <p:spPr>
          <a:xfrm>
            <a:off x="1331640" y="2708920"/>
            <a:ext cx="180530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TW" sz="2000" dirty="0" smtClean="0">
                <a:latin typeface="Times New Roman" pitchFamily="18" charset="0"/>
                <a:cs typeface="Times New Roman" pitchFamily="18" charset="0"/>
              </a:rPr>
              <a:t>This means </a:t>
            </a:r>
            <a:r>
              <a:rPr lang="en-US" altLang="zh-TW" sz="2000" dirty="0" err="1" smtClean="0">
                <a:latin typeface="Times New Roman" pitchFamily="18" charset="0"/>
                <a:cs typeface="Times New Roman" pitchFamily="18" charset="0"/>
              </a:rPr>
              <a:t>taht</a:t>
            </a:r>
            <a:endParaRPr lang="en-US" altLang="zh-TW" sz="20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8" name="物件 7">
            <a:hlinkClick r:id="rId3" action="ppaction://hlinksldjump"/>
          </p:cNvPr>
          <p:cNvGraphicFramePr>
            <a:graphicFrameLocks noChangeAspect="1"/>
          </p:cNvGraphicFramePr>
          <p:nvPr/>
        </p:nvGraphicFramePr>
        <p:xfrm>
          <a:off x="3131840" y="3212976"/>
          <a:ext cx="2160240" cy="474340"/>
        </p:xfrm>
        <a:graphic>
          <a:graphicData uri="http://schemas.openxmlformats.org/presentationml/2006/ole">
            <p:oleObj spid="_x0000_s61443" name="方程式" r:id="rId4" imgW="1143000" imgH="228600" progId="Equation.3">
              <p:embed/>
            </p:oleObj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altLang="zh-TW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VAR model</a:t>
            </a:r>
            <a:endParaRPr lang="zh-TW" altLang="en-US" dirty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506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TW" altLang="en-US"/>
          </a:p>
        </p:txBody>
      </p:sp>
      <p:graphicFrame>
        <p:nvGraphicFramePr>
          <p:cNvPr id="8" name="物件 7"/>
          <p:cNvGraphicFramePr>
            <a:graphicFrameLocks noChangeAspect="1"/>
          </p:cNvGraphicFramePr>
          <p:nvPr/>
        </p:nvGraphicFramePr>
        <p:xfrm>
          <a:off x="1568450" y="4076700"/>
          <a:ext cx="6940550" cy="922338"/>
        </p:xfrm>
        <a:graphic>
          <a:graphicData uri="http://schemas.openxmlformats.org/presentationml/2006/ole">
            <p:oleObj spid="_x0000_s21509" name="方程式" r:id="rId3" imgW="3835080" imgH="507960" progId="Equation.3">
              <p:embed/>
            </p:oleObj>
          </a:graphicData>
        </a:graphic>
      </p:graphicFrame>
      <p:sp>
        <p:nvSpPr>
          <p:cNvPr id="11" name="文字方塊 10"/>
          <p:cNvSpPr txBox="1"/>
          <p:nvPr/>
        </p:nvSpPr>
        <p:spPr>
          <a:xfrm>
            <a:off x="1115616" y="1268760"/>
            <a:ext cx="734481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000" dirty="0" smtClean="0">
                <a:latin typeface="Times New Roman" pitchFamily="18" charset="0"/>
                <a:cs typeface="Times New Roman" pitchFamily="18" charset="0"/>
              </a:rPr>
              <a:t>Suppose we have 2 time series               , </a:t>
            </a:r>
            <a:r>
              <a:rPr lang="en-US" altLang="zh-TW" sz="20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altLang="zh-TW" sz="2000" dirty="0" smtClean="0">
                <a:latin typeface="Times New Roman" pitchFamily="18" charset="0"/>
                <a:cs typeface="Times New Roman" pitchFamily="18" charset="0"/>
              </a:rPr>
              <a:t> = 1,2 , </a:t>
            </a:r>
            <a:r>
              <a:rPr lang="en-US" altLang="zh-TW" sz="2000" dirty="0" err="1" smtClean="0">
                <a:latin typeface="Times New Roman" pitchFamily="18" charset="0"/>
                <a:cs typeface="Times New Roman" pitchFamily="18" charset="0"/>
              </a:rPr>
              <a:t>m,and</a:t>
            </a:r>
            <a:r>
              <a:rPr lang="en-US" altLang="zh-TW" sz="2000" dirty="0" smtClean="0">
                <a:latin typeface="Times New Roman" pitchFamily="18" charset="0"/>
                <a:cs typeface="Times New Roman" pitchFamily="18" charset="0"/>
              </a:rPr>
              <a:t> t = 1, . . . , T. Then a vector </a:t>
            </a:r>
            <a:r>
              <a:rPr lang="en-US" altLang="zh-TW" sz="2000" dirty="0" err="1" smtClean="0">
                <a:latin typeface="Times New Roman" pitchFamily="18" charset="0"/>
                <a:cs typeface="Times New Roman" pitchFamily="18" charset="0"/>
              </a:rPr>
              <a:t>autoregression</a:t>
            </a:r>
            <a:r>
              <a:rPr lang="en-US" altLang="zh-TW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TW" sz="2000" dirty="0" err="1" smtClean="0">
                <a:latin typeface="Times New Roman" pitchFamily="18" charset="0"/>
                <a:cs typeface="Times New Roman" pitchFamily="18" charset="0"/>
              </a:rPr>
              <a:t>modelis</a:t>
            </a:r>
            <a:r>
              <a:rPr lang="en-US" altLang="zh-TW" sz="2000" dirty="0" smtClean="0">
                <a:latin typeface="Times New Roman" pitchFamily="18" charset="0"/>
                <a:cs typeface="Times New Roman" pitchFamily="18" charset="0"/>
              </a:rPr>
              <a:t> defined as</a:t>
            </a:r>
            <a:endParaRPr lang="zh-TW" altLang="en-US" sz="20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2" name="物件 11"/>
          <p:cNvGraphicFramePr>
            <a:graphicFrameLocks noChangeAspect="1"/>
          </p:cNvGraphicFramePr>
          <p:nvPr/>
        </p:nvGraphicFramePr>
        <p:xfrm>
          <a:off x="4355976" y="1268760"/>
          <a:ext cx="889000" cy="431800"/>
        </p:xfrm>
        <a:graphic>
          <a:graphicData uri="http://schemas.openxmlformats.org/presentationml/2006/ole">
            <p:oleObj spid="_x0000_s21511" name="方程式" r:id="rId4" imgW="444240" imgH="241200" progId="Equation.3">
              <p:embed/>
            </p:oleObj>
          </a:graphicData>
        </a:graphic>
      </p:graphicFrame>
      <p:sp>
        <p:nvSpPr>
          <p:cNvPr id="13" name="文字方塊 12"/>
          <p:cNvSpPr txBox="1"/>
          <p:nvPr/>
        </p:nvSpPr>
        <p:spPr>
          <a:xfrm>
            <a:off x="1187624" y="3501008"/>
            <a:ext cx="216129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2000" dirty="0" smtClean="0">
                <a:latin typeface="Times New Roman" pitchFamily="18" charset="0"/>
                <a:cs typeface="Times New Roman" pitchFamily="18" charset="0"/>
              </a:rPr>
              <a:t>In matrix notations</a:t>
            </a:r>
            <a:endParaRPr lang="zh-TW" altLang="en-US" sz="20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4" name="物件 13"/>
          <p:cNvGraphicFramePr>
            <a:graphicFrameLocks noChangeAspect="1"/>
          </p:cNvGraphicFramePr>
          <p:nvPr/>
        </p:nvGraphicFramePr>
        <p:xfrm>
          <a:off x="3131840" y="5157192"/>
          <a:ext cx="2880320" cy="1368152"/>
        </p:xfrm>
        <a:graphic>
          <a:graphicData uri="http://schemas.openxmlformats.org/presentationml/2006/ole">
            <p:oleObj spid="_x0000_s21512" name="方程式" r:id="rId5" imgW="1358640" imgH="711000" progId="Equation.3">
              <p:embed/>
            </p:oleObj>
          </a:graphicData>
        </a:graphic>
      </p:graphicFrame>
      <p:graphicFrame>
        <p:nvGraphicFramePr>
          <p:cNvPr id="16" name="物件 15"/>
          <p:cNvGraphicFramePr>
            <a:graphicFrameLocks noChangeAspect="1"/>
          </p:cNvGraphicFramePr>
          <p:nvPr/>
        </p:nvGraphicFramePr>
        <p:xfrm>
          <a:off x="1475656" y="1988840"/>
          <a:ext cx="6264696" cy="1440160"/>
        </p:xfrm>
        <a:graphic>
          <a:graphicData uri="http://schemas.openxmlformats.org/presentationml/2006/ole">
            <p:oleObj spid="_x0000_s21513" name="方程式" r:id="rId6" imgW="2311200" imgH="9396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43608" y="274638"/>
            <a:ext cx="8100392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en-US" altLang="zh-TW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VEC(vector error correction )</a:t>
            </a:r>
            <a:br>
              <a:rPr lang="en-US" altLang="zh-TW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altLang="zh-TW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model</a:t>
            </a:r>
            <a:endParaRPr lang="zh-TW" altLang="en-US" dirty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043608" y="1484784"/>
            <a:ext cx="7498080" cy="4800600"/>
          </a:xfrm>
        </p:spPr>
        <p:txBody>
          <a:bodyPr/>
          <a:lstStyle/>
          <a:p>
            <a:pPr>
              <a:buNone/>
            </a:pPr>
            <a:r>
              <a:rPr lang="en-US" altLang="zh-TW" dirty="0" smtClean="0">
                <a:latin typeface="Times New Roman" pitchFamily="18" charset="0"/>
                <a:cs typeface="Times New Roman" pitchFamily="18" charset="0"/>
              </a:rPr>
              <a:t>In matrix notations</a:t>
            </a:r>
            <a:endParaRPr lang="zh-TW" alt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zh-TW" altLang="en-US" dirty="0"/>
          </a:p>
        </p:txBody>
      </p:sp>
      <p:graphicFrame>
        <p:nvGraphicFramePr>
          <p:cNvPr id="7" name="物件 6"/>
          <p:cNvGraphicFramePr>
            <a:graphicFrameLocks noChangeAspect="1"/>
          </p:cNvGraphicFramePr>
          <p:nvPr/>
        </p:nvGraphicFramePr>
        <p:xfrm>
          <a:off x="1187624" y="3429000"/>
          <a:ext cx="630238" cy="474663"/>
        </p:xfrm>
        <a:graphic>
          <a:graphicData uri="http://schemas.openxmlformats.org/presentationml/2006/ole">
            <p:oleObj spid="_x0000_s25605" name="方程式" r:id="rId3" imgW="304560" imgH="228600" progId="Equation.3">
              <p:embed/>
            </p:oleObj>
          </a:graphicData>
        </a:graphic>
      </p:graphicFrame>
      <p:sp>
        <p:nvSpPr>
          <p:cNvPr id="9" name="文字方塊 8"/>
          <p:cNvSpPr txBox="1"/>
          <p:nvPr/>
        </p:nvSpPr>
        <p:spPr>
          <a:xfrm>
            <a:off x="1835696" y="3501008"/>
            <a:ext cx="698477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000" dirty="0" smtClean="0">
                <a:latin typeface="Times New Roman" pitchFamily="18" charset="0"/>
                <a:cs typeface="Times New Roman" pitchFamily="18" charset="0"/>
              </a:rPr>
              <a:t>The previous period error term of the </a:t>
            </a:r>
            <a:r>
              <a:rPr lang="en-US" altLang="zh-TW" sz="2000" dirty="0" err="1" smtClean="0">
                <a:latin typeface="Times New Roman" pitchFamily="18" charset="0"/>
                <a:cs typeface="Times New Roman" pitchFamily="18" charset="0"/>
              </a:rPr>
              <a:t>cointegration</a:t>
            </a:r>
            <a:r>
              <a:rPr lang="en-US" altLang="zh-TW" sz="2000" dirty="0" smtClean="0">
                <a:latin typeface="Times New Roman" pitchFamily="18" charset="0"/>
                <a:cs typeface="Times New Roman" pitchFamily="18" charset="0"/>
              </a:rPr>
              <a:t>  model </a:t>
            </a:r>
            <a:endParaRPr lang="en-US" altLang="zh-TW" sz="20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5606" name="Object 6"/>
          <p:cNvGraphicFramePr>
            <a:graphicFrameLocks noChangeAspect="1"/>
          </p:cNvGraphicFramePr>
          <p:nvPr/>
        </p:nvGraphicFramePr>
        <p:xfrm>
          <a:off x="1187624" y="1988840"/>
          <a:ext cx="6984776" cy="1439862"/>
        </p:xfrm>
        <a:graphic>
          <a:graphicData uri="http://schemas.openxmlformats.org/presentationml/2006/ole">
            <p:oleObj spid="_x0000_s25606" name="方程式" r:id="rId4" imgW="2730240" imgH="9396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altLang="zh-TW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Granger Causality test</a:t>
            </a:r>
            <a:endParaRPr lang="zh-TW" altLang="en-US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zh-TW" altLang="en-US" dirty="0" smtClean="0"/>
          </a:p>
          <a:p>
            <a:pPr>
              <a:buNone/>
            </a:pPr>
            <a:r>
              <a:rPr lang="en-US" altLang="zh-TW" dirty="0" smtClean="0">
                <a:latin typeface="Times New Roman" pitchFamily="18" charset="0"/>
                <a:cs typeface="Times New Roman" pitchFamily="18" charset="0"/>
              </a:rPr>
              <a:t>      : X does not cause Y </a:t>
            </a:r>
          </a:p>
          <a:p>
            <a:pPr>
              <a:buNone/>
            </a:pPr>
            <a:r>
              <a:rPr lang="en-US" altLang="zh-TW" dirty="0" smtClean="0">
                <a:latin typeface="Times New Roman" pitchFamily="18" charset="0"/>
                <a:cs typeface="Times New Roman" pitchFamily="18" charset="0"/>
              </a:rPr>
              <a:t>  (</a:t>
            </a:r>
            <a:r>
              <a:rPr lang="en-US" altLang="zh-TW" sz="2000" dirty="0" smtClean="0">
                <a:latin typeface="Times New Roman" pitchFamily="18" charset="0"/>
                <a:cs typeface="Times New Roman" pitchFamily="18" charset="0"/>
              </a:rPr>
              <a:t>Or       : β1 =β2 = …. = </a:t>
            </a:r>
            <a:r>
              <a:rPr lang="en-US" altLang="zh-TW" sz="2000" dirty="0" err="1" smtClean="0">
                <a:latin typeface="Times New Roman" pitchFamily="18" charset="0"/>
                <a:cs typeface="Times New Roman" pitchFamily="18" charset="0"/>
              </a:rPr>
              <a:t>βm</a:t>
            </a:r>
            <a:r>
              <a:rPr lang="en-US" altLang="zh-TW" sz="2000" dirty="0" smtClean="0">
                <a:latin typeface="Times New Roman" pitchFamily="18" charset="0"/>
                <a:cs typeface="Times New Roman" pitchFamily="18" charset="0"/>
              </a:rPr>
              <a:t> = 0; from the following model:</a:t>
            </a:r>
          </a:p>
          <a:p>
            <a:pPr>
              <a:buNone/>
            </a:pPr>
            <a:r>
              <a:rPr lang="nn-NO" altLang="zh-TW" sz="2000" dirty="0" smtClean="0">
                <a:latin typeface="Times New Roman" pitchFamily="18" charset="0"/>
                <a:cs typeface="Times New Roman" pitchFamily="18" charset="0"/>
              </a:rPr>
              <a:t>      Yt= Σαi Yt-i+ Σβi Xt-i+εt </a:t>
            </a:r>
            <a:r>
              <a:rPr lang="nn-NO" altLang="zh-TW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zh-TW" altLang="en-US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物件 3"/>
          <p:cNvGraphicFramePr>
            <a:graphicFrameLocks noChangeAspect="1"/>
          </p:cNvGraphicFramePr>
          <p:nvPr/>
        </p:nvGraphicFramePr>
        <p:xfrm>
          <a:off x="1763688" y="2060848"/>
          <a:ext cx="432048" cy="504056"/>
        </p:xfrm>
        <a:graphic>
          <a:graphicData uri="http://schemas.openxmlformats.org/presentationml/2006/ole">
            <p:oleObj spid="_x0000_s73730" name="方程式" r:id="rId3" imgW="215640" imgH="228600" progId="Equation.3">
              <p:embed/>
            </p:oleObj>
          </a:graphicData>
        </a:graphic>
      </p:graphicFrame>
      <p:graphicFrame>
        <p:nvGraphicFramePr>
          <p:cNvPr id="73731" name="Object 3"/>
          <p:cNvGraphicFramePr>
            <a:graphicFrameLocks noChangeAspect="1"/>
          </p:cNvGraphicFramePr>
          <p:nvPr/>
        </p:nvGraphicFramePr>
        <p:xfrm>
          <a:off x="2267744" y="2708920"/>
          <a:ext cx="360040" cy="432048"/>
        </p:xfrm>
        <a:graphic>
          <a:graphicData uri="http://schemas.openxmlformats.org/presentationml/2006/ole">
            <p:oleObj spid="_x0000_s73731" name="方程式" r:id="rId4" imgW="215640" imgH="228600" progId="Equation.3">
              <p:embed/>
            </p:oleObj>
          </a:graphicData>
        </a:graphic>
      </p:graphicFrame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夏至">
  <a:themeElements>
    <a:clrScheme name="夏至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夏至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夏至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5413</TotalTime>
  <Words>420</Words>
  <Application>Microsoft Office PowerPoint</Application>
  <PresentationFormat>如螢幕大小 (4:3)</PresentationFormat>
  <Paragraphs>86</Paragraphs>
  <Slides>16</Slides>
  <Notes>0</Notes>
  <HiddenSlides>0</HiddenSlides>
  <MMClips>0</MMClips>
  <ScaleCrop>false</ScaleCrop>
  <HeadingPairs>
    <vt:vector size="6" baseType="variant">
      <vt:variant>
        <vt:lpstr>佈景主題</vt:lpstr>
      </vt:variant>
      <vt:variant>
        <vt:i4>1</vt:i4>
      </vt:variant>
      <vt:variant>
        <vt:lpstr>內嵌 OLE 伺服程式</vt:lpstr>
      </vt:variant>
      <vt:variant>
        <vt:i4>1</vt:i4>
      </vt:variant>
      <vt:variant>
        <vt:lpstr>投影片標題</vt:lpstr>
      </vt:variant>
      <vt:variant>
        <vt:i4>16</vt:i4>
      </vt:variant>
    </vt:vector>
  </HeadingPairs>
  <TitlesOfParts>
    <vt:vector size="18" baseType="lpstr">
      <vt:lpstr>夏至</vt:lpstr>
      <vt:lpstr>方程式</vt:lpstr>
      <vt:lpstr>The Price Relationship Study of Stock</vt:lpstr>
      <vt:lpstr>Outline</vt:lpstr>
      <vt:lpstr>Motivation &amp; Introduction</vt:lpstr>
      <vt:lpstr>Proposed method</vt:lpstr>
      <vt:lpstr>Data</vt:lpstr>
      <vt:lpstr>Co-integration  test</vt:lpstr>
      <vt:lpstr>VAR model</vt:lpstr>
      <vt:lpstr>VEC(vector error correction ) model</vt:lpstr>
      <vt:lpstr>Granger Causality test</vt:lpstr>
      <vt:lpstr>Data analysis</vt:lpstr>
      <vt:lpstr>Data analysis</vt:lpstr>
      <vt:lpstr>Data analysis</vt:lpstr>
      <vt:lpstr>Data analysis</vt:lpstr>
      <vt:lpstr>Conclusions</vt:lpstr>
      <vt:lpstr>Reference</vt:lpstr>
      <vt:lpstr> 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投影片 1</dc:title>
  <dc:creator>劉佑聖</dc:creator>
  <cp:lastModifiedBy>劉佑聖</cp:lastModifiedBy>
  <cp:revision>488</cp:revision>
  <dcterms:created xsi:type="dcterms:W3CDTF">2010-11-27T07:45:25Z</dcterms:created>
  <dcterms:modified xsi:type="dcterms:W3CDTF">2011-01-04T09:12:27Z</dcterms:modified>
</cp:coreProperties>
</file>