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8" r:id="rId1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圓角矩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B8217-E8B5-4AC2-A376-6382F3221553}" type="datetimeFigureOut">
              <a:rPr lang="zh-TW" altLang="en-US" smtClean="0"/>
              <a:pPr/>
              <a:t>2011/1/12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7025E2B-23B1-453A-9BDA-60A57F7815D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B8217-E8B5-4AC2-A376-6382F3221553}" type="datetimeFigureOut">
              <a:rPr lang="zh-TW" altLang="en-US" smtClean="0"/>
              <a:pPr/>
              <a:t>2011/1/12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25E2B-23B1-453A-9BDA-60A57F7815D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B8217-E8B5-4AC2-A376-6382F3221553}" type="datetimeFigureOut">
              <a:rPr lang="zh-TW" altLang="en-US" smtClean="0"/>
              <a:pPr/>
              <a:t>2011/1/12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25E2B-23B1-453A-9BDA-60A57F7815D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B8217-E8B5-4AC2-A376-6382F3221553}" type="datetimeFigureOut">
              <a:rPr lang="zh-TW" altLang="en-US" smtClean="0"/>
              <a:pPr/>
              <a:t>2011/1/12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25E2B-23B1-453A-9BDA-60A57F7815D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圓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B8217-E8B5-4AC2-A376-6382F3221553}" type="datetimeFigureOut">
              <a:rPr lang="zh-TW" altLang="en-US" smtClean="0"/>
              <a:pPr/>
              <a:t>2011/1/12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7025E2B-23B1-453A-9BDA-60A57F7815D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B8217-E8B5-4AC2-A376-6382F3221553}" type="datetimeFigureOut">
              <a:rPr lang="zh-TW" altLang="en-US" smtClean="0"/>
              <a:pPr/>
              <a:t>2011/1/12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25E2B-23B1-453A-9BDA-60A57F7815D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B8217-E8B5-4AC2-A376-6382F3221553}" type="datetimeFigureOut">
              <a:rPr lang="zh-TW" altLang="en-US" smtClean="0"/>
              <a:pPr/>
              <a:t>2011/1/12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25E2B-23B1-453A-9BDA-60A57F7815D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B8217-E8B5-4AC2-A376-6382F3221553}" type="datetimeFigureOut">
              <a:rPr lang="zh-TW" altLang="en-US" smtClean="0"/>
              <a:pPr/>
              <a:t>2011/1/12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25E2B-23B1-453A-9BDA-60A57F7815D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B8217-E8B5-4AC2-A376-6382F3221553}" type="datetimeFigureOut">
              <a:rPr lang="zh-TW" altLang="en-US" smtClean="0"/>
              <a:pPr/>
              <a:t>2011/1/12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25E2B-23B1-453A-9BDA-60A57F7815D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圓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B8217-E8B5-4AC2-A376-6382F3221553}" type="datetimeFigureOut">
              <a:rPr lang="zh-TW" altLang="en-US" smtClean="0"/>
              <a:pPr/>
              <a:t>2011/1/12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25E2B-23B1-453A-9BDA-60A57F7815D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B8217-E8B5-4AC2-A376-6382F3221553}" type="datetimeFigureOut">
              <a:rPr lang="zh-TW" altLang="en-US" smtClean="0"/>
              <a:pPr/>
              <a:t>2011/1/12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7025E2B-23B1-453A-9BDA-60A57F7815D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圓角矩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20B8217-E8B5-4AC2-A376-6382F3221553}" type="datetimeFigureOut">
              <a:rPr lang="zh-TW" altLang="en-US" smtClean="0"/>
              <a:pPr/>
              <a:t>2011/1/12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7025E2B-23B1-453A-9BDA-60A57F7815D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ia.doe.gov/cneaf/electricity/wholesale/wholesale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ia.doe.gov/cneaf/electricity/wholesale/wholesale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Reporter: You-Cheng </a:t>
            </a:r>
            <a:r>
              <a:rPr lang="en-US" altLang="zh-TW" dirty="0" err="1" smtClean="0"/>
              <a:t>Luo</a:t>
            </a:r>
            <a:endParaRPr lang="en-US" altLang="zh-TW" dirty="0" smtClean="0"/>
          </a:p>
          <a:p>
            <a:r>
              <a:rPr lang="en-US" altLang="zh-TW" dirty="0" smtClean="0"/>
              <a:t>2011/01/04</a:t>
            </a:r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Spikes of the Electricity 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PJM Market</a:t>
            </a:r>
            <a:endParaRPr lang="zh-TW" altLang="en-US" dirty="0"/>
          </a:p>
        </p:txBody>
      </p:sp>
      <p:pic>
        <p:nvPicPr>
          <p:cNvPr id="4" name="圖片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1196752"/>
            <a:ext cx="5274310" cy="5264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Result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err="1" smtClean="0"/>
              <a:t>Ercotsouth</a:t>
            </a:r>
            <a:endParaRPr lang="zh-TW" altLang="en-US" dirty="0"/>
          </a:p>
        </p:txBody>
      </p:sp>
      <p:pic>
        <p:nvPicPr>
          <p:cNvPr id="5" name="圖片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1052736"/>
            <a:ext cx="5274310" cy="5264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Conclusion and Future 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My simulation is not fitting well about the spikes of the data because of</a:t>
            </a:r>
            <a:r>
              <a:rPr lang="en-US" altLang="zh-TW" dirty="0"/>
              <a:t> </a:t>
            </a:r>
            <a:r>
              <a:rPr lang="en-US" altLang="zh-TW" dirty="0" smtClean="0"/>
              <a:t>my experiences.</a:t>
            </a:r>
          </a:p>
          <a:p>
            <a:r>
              <a:rPr lang="en-US" altLang="zh-TW" dirty="0" smtClean="0"/>
              <a:t>Maybe we can try another models to fit the electricity prices, and then introduce the copula to figure out the dependency between other variables and electricity prices.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TW" dirty="0" smtClean="0"/>
              <a:t>References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U.S. Energy Information </a:t>
            </a:r>
            <a:r>
              <a:rPr lang="en-US" altLang="zh-TW" dirty="0" smtClean="0"/>
              <a:t>Administration Independent 						Statistic </a:t>
            </a:r>
            <a:r>
              <a:rPr lang="en-US" altLang="zh-TW" dirty="0" smtClean="0"/>
              <a:t>and Analysis</a:t>
            </a:r>
          </a:p>
          <a:p>
            <a:pPr>
              <a:buNone/>
            </a:pPr>
            <a:r>
              <a:rPr lang="en-US" altLang="zh-TW" dirty="0" smtClean="0"/>
              <a:t>	</a:t>
            </a:r>
            <a:r>
              <a:rPr lang="en-US" altLang="zh-TW" dirty="0" smtClean="0">
                <a:hlinkClick r:id="rId2"/>
              </a:rPr>
              <a:t>http</a:t>
            </a:r>
            <a:r>
              <a:rPr lang="en-US" altLang="zh-TW" dirty="0" smtClean="0">
                <a:hlinkClick r:id="rId2"/>
              </a:rPr>
              <a:t>://</a:t>
            </a:r>
            <a:r>
              <a:rPr lang="en-US" altLang="zh-TW" dirty="0" smtClean="0">
                <a:hlinkClick r:id="rId2"/>
              </a:rPr>
              <a:t>www.eia.doe.gov/cneaf/electricity/wholesale/wholesale.html</a:t>
            </a:r>
            <a:endParaRPr lang="en-US" altLang="zh-TW" dirty="0" smtClean="0"/>
          </a:p>
          <a:p>
            <a:r>
              <a:rPr lang="en-US" altLang="zh-TW" dirty="0" err="1" smtClean="0"/>
              <a:t>Roncoroni-Geman</a:t>
            </a:r>
            <a:r>
              <a:rPr lang="en-US" altLang="zh-TW" dirty="0" smtClean="0"/>
              <a:t>(2002) ;The Journal of </a:t>
            </a:r>
            <a:r>
              <a:rPr lang="en-US" altLang="zh-TW" dirty="0" smtClean="0"/>
              <a:t>Business Understanding </a:t>
            </a:r>
            <a:r>
              <a:rPr lang="en-US" altLang="zh-TW" dirty="0" smtClean="0"/>
              <a:t>the </a:t>
            </a:r>
            <a:r>
              <a:rPr lang="en-US" altLang="zh-TW" dirty="0" smtClean="0"/>
              <a:t>Fine </a:t>
            </a:r>
            <a:r>
              <a:rPr lang="en-US" altLang="zh-TW" dirty="0" smtClean="0"/>
              <a:t>Structure of Electricity Prices 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	http</a:t>
            </a:r>
            <a:r>
              <a:rPr lang="en-US" altLang="zh-TW" dirty="0" smtClean="0"/>
              <a:t>://www.globalriskguard.com/resources/enderiv/Roncoroni-Geman.pdf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Review on the data</a:t>
            </a:r>
          </a:p>
          <a:p>
            <a:pPr>
              <a:buNone/>
            </a:pPr>
            <a:r>
              <a:rPr lang="en-US" altLang="zh-TW" dirty="0" smtClean="0"/>
              <a:t>	(</a:t>
            </a:r>
            <a:r>
              <a:rPr lang="en-US" altLang="zh-TW" dirty="0" smtClean="0">
                <a:hlinkClick r:id="rId2"/>
              </a:rPr>
              <a:t>http://www.eia.doe.gov/cneaf/electricity/wholesale/wholesale.html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Review on Propose Methods</a:t>
            </a:r>
          </a:p>
          <a:p>
            <a:r>
              <a:rPr lang="en-US" altLang="zh-TW" dirty="0" smtClean="0"/>
              <a:t>Parameter Estimation</a:t>
            </a:r>
          </a:p>
          <a:p>
            <a:r>
              <a:rPr lang="en-US" altLang="zh-TW" dirty="0" smtClean="0"/>
              <a:t>Result </a:t>
            </a:r>
          </a:p>
          <a:p>
            <a:r>
              <a:rPr lang="en-US" altLang="zh-TW" dirty="0" smtClean="0"/>
              <a:t>Conclusion &amp; Future Work</a:t>
            </a:r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Review on the data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sz="2800" dirty="0" smtClean="0"/>
              <a:t>The first data is the delivery date from 2009/01/05 to 2010/11/15 in the </a:t>
            </a:r>
            <a:r>
              <a:rPr lang="en-US" altLang="zh-TW" sz="2800" dirty="0" err="1" smtClean="0"/>
              <a:t>Ercotsouth</a:t>
            </a:r>
            <a:r>
              <a:rPr lang="en-US" altLang="zh-TW" sz="2800" dirty="0" smtClean="0"/>
              <a:t> which is a main trade hub in Texas.</a:t>
            </a:r>
          </a:p>
          <a:p>
            <a:r>
              <a:rPr lang="en-US" altLang="zh-TW" sz="2800" dirty="0" smtClean="0"/>
              <a:t>The second data is the delivery date form 2009/01/07 to 2010/11/10 in the PJM West which is a main trade hub in Pennsylvania.</a:t>
            </a:r>
          </a:p>
          <a:p>
            <a:r>
              <a:rPr lang="en-US" altLang="zh-TW" sz="2800" dirty="0" smtClean="0"/>
              <a:t>The prices are computed by </a:t>
            </a:r>
            <a:r>
              <a:rPr lang="en-US" altLang="zh-TW" sz="2800" dirty="0" err="1" smtClean="0"/>
              <a:t>WtdAvgPrice</a:t>
            </a:r>
            <a:r>
              <a:rPr lang="en-US" altLang="zh-TW" sz="2800" dirty="0" smtClean="0"/>
              <a:t> $/</a:t>
            </a:r>
            <a:r>
              <a:rPr lang="en-US" altLang="zh-TW" sz="2800" dirty="0" err="1" smtClean="0"/>
              <a:t>MWh</a:t>
            </a:r>
            <a:r>
              <a:rPr lang="en-US" altLang="zh-TW" sz="2800" dirty="0" smtClean="0"/>
              <a:t>, where the </a:t>
            </a:r>
            <a:r>
              <a:rPr lang="en-US" altLang="zh-TW" sz="2800" dirty="0" err="1" smtClean="0"/>
              <a:t>WtdAvgPrice</a:t>
            </a:r>
            <a:r>
              <a:rPr lang="en-US" altLang="zh-TW" sz="2800" dirty="0" smtClean="0"/>
              <a:t> is</a:t>
            </a:r>
          </a:p>
          <a:p>
            <a:endParaRPr lang="zh-TW" altLang="en-US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30721" name="Object 1"/>
          <p:cNvGraphicFramePr>
            <a:graphicFrameLocks noChangeAspect="1"/>
          </p:cNvGraphicFramePr>
          <p:nvPr/>
        </p:nvGraphicFramePr>
        <p:xfrm>
          <a:off x="3131840" y="5373216"/>
          <a:ext cx="2092028" cy="499866"/>
        </p:xfrm>
        <a:graphic>
          <a:graphicData uri="http://schemas.openxmlformats.org/presentationml/2006/ole">
            <p:oleObj spid="_x0000_s30721" name="方程式" r:id="rId3" imgW="1079032" imgH="253890" progId="Equation.3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Review on the Proposed Methods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err="1"/>
              <a:t>Geman</a:t>
            </a:r>
            <a:r>
              <a:rPr lang="en-US" altLang="zh-TW" dirty="0"/>
              <a:t> and </a:t>
            </a:r>
            <a:r>
              <a:rPr lang="en-US" altLang="zh-TW" dirty="0" err="1"/>
              <a:t>Roncoroni</a:t>
            </a:r>
            <a:r>
              <a:rPr lang="en-US" altLang="zh-TW" dirty="0"/>
              <a:t> (2002) introduce a jump-reversion model for electricity spot prices, namely the representation of S(t), by:</a:t>
            </a:r>
            <a:endParaRPr lang="zh-TW" altLang="zh-TW" dirty="0"/>
          </a:p>
          <a:p>
            <a:pPr>
              <a:buNone/>
            </a:pPr>
            <a:endParaRPr lang="zh-TW" altLang="en-US" dirty="0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11265" name="Object 1"/>
          <p:cNvGraphicFramePr>
            <a:graphicFrameLocks noChangeAspect="1"/>
          </p:cNvGraphicFramePr>
          <p:nvPr/>
        </p:nvGraphicFramePr>
        <p:xfrm>
          <a:off x="1259632" y="3573016"/>
          <a:ext cx="6568410" cy="954386"/>
        </p:xfrm>
        <a:graphic>
          <a:graphicData uri="http://schemas.openxmlformats.org/presentationml/2006/ole">
            <p:oleObj spid="_x0000_s11265" name="方程式" r:id="rId3" imgW="3340100" imgH="482600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Selection of the Structural Element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Mean trend</a:t>
            </a:r>
          </a:p>
          <a:p>
            <a:pPr>
              <a:buNone/>
            </a:pPr>
            <a:r>
              <a:rPr lang="en-US" altLang="zh-TW" dirty="0" smtClean="0"/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132856"/>
            <a:ext cx="82200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611560" y="2780928"/>
            <a:ext cx="79208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800" dirty="0"/>
              <a:t>The first term may be viewed as a fixed cost linked to the production </a:t>
            </a:r>
            <a:r>
              <a:rPr lang="en-US" altLang="zh-TW" sz="2800" dirty="0" smtClean="0"/>
              <a:t>of power</a:t>
            </a:r>
            <a:r>
              <a:rPr lang="en-US" altLang="zh-TW" sz="2800" dirty="0"/>
              <a:t>. The second one drives the long-run linear trend in the total </a:t>
            </a:r>
            <a:r>
              <a:rPr lang="en-US" altLang="zh-TW" sz="2800" dirty="0" smtClean="0"/>
              <a:t>production cost</a:t>
            </a:r>
            <a:r>
              <a:rPr lang="en-US" altLang="zh-TW" sz="2800" dirty="0"/>
              <a:t>. The overall effect of the third and fourth terms is a periodic path </a:t>
            </a:r>
            <a:r>
              <a:rPr lang="en-US" altLang="zh-TW" sz="2800" dirty="0" smtClean="0"/>
              <a:t>displaying two </a:t>
            </a:r>
            <a:r>
              <a:rPr lang="en-US" altLang="zh-TW" sz="2800" dirty="0"/>
              <a:t>maxima per year, of possibly different magnitudes.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Selection of the Structural Element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 smtClean="0"/>
              <a:t>A probability </a:t>
            </a:r>
            <a:r>
              <a:rPr lang="en-US" altLang="zh-TW" dirty="0"/>
              <a:t>distribution for the jump size. We select a truncated version of an exponential density with parameter θ</a:t>
            </a:r>
            <a:r>
              <a:rPr lang="en-US" altLang="zh-TW" baseline="-25000" dirty="0"/>
              <a:t>3</a:t>
            </a:r>
            <a:r>
              <a:rPr lang="en-US" altLang="zh-TW" dirty="0" smtClean="0"/>
              <a:t>:</a:t>
            </a:r>
          </a:p>
          <a:p>
            <a:endParaRPr lang="en-US" altLang="zh-TW" dirty="0"/>
          </a:p>
          <a:p>
            <a:pPr>
              <a:buNone/>
            </a:pPr>
            <a:endParaRPr lang="zh-TW" altLang="zh-TW" dirty="0"/>
          </a:p>
          <a:p>
            <a:pPr>
              <a:buNone/>
            </a:pPr>
            <a:r>
              <a:rPr lang="en-US" altLang="zh-TW" dirty="0" smtClean="0"/>
              <a:t>	</a:t>
            </a:r>
          </a:p>
          <a:p>
            <a:pPr>
              <a:buNone/>
            </a:pPr>
            <a:r>
              <a:rPr lang="en-US" altLang="zh-TW" dirty="0" smtClean="0"/>
              <a:t>	where </a:t>
            </a:r>
            <a:r>
              <a:rPr lang="en-US" altLang="zh-TW" dirty="0"/>
              <a:t>ψ represents an upper bound for the absolute value of price changes.</a:t>
            </a:r>
            <a:endParaRPr lang="zh-TW" altLang="zh-TW" dirty="0"/>
          </a:p>
          <a:p>
            <a:pPr>
              <a:buNone/>
            </a:pPr>
            <a:endParaRPr lang="zh-TW" altLang="en-US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1259632" y="2852936"/>
          <a:ext cx="6519862" cy="1104900"/>
        </p:xfrm>
        <a:graphic>
          <a:graphicData uri="http://schemas.openxmlformats.org/presentationml/2006/ole">
            <p:oleObj spid="_x0000_s16385" name="方程式" r:id="rId3" imgW="2565360" imgH="43164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Model </a:t>
            </a:r>
            <a:r>
              <a:rPr lang="en-US" altLang="zh-TW" dirty="0"/>
              <a:t>P</a:t>
            </a:r>
            <a:r>
              <a:rPr lang="en-US" altLang="zh-TW" dirty="0" smtClean="0"/>
              <a:t>arameter Estimation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TW" dirty="0"/>
              <a:t>The constant Brownian volatility over observation dates 0 = t</a:t>
            </a:r>
            <a:r>
              <a:rPr lang="en-US" altLang="zh-TW" baseline="-25000" dirty="0"/>
              <a:t>0</a:t>
            </a:r>
            <a:r>
              <a:rPr lang="en-US" altLang="zh-TW" dirty="0"/>
              <a:t> &lt; t</a:t>
            </a:r>
            <a:r>
              <a:rPr lang="en-US" altLang="zh-TW" baseline="-25000" dirty="0"/>
              <a:t>1</a:t>
            </a:r>
            <a:r>
              <a:rPr lang="en-US" altLang="zh-TW" dirty="0"/>
              <a:t> &lt;…&lt; t</a:t>
            </a:r>
            <a:r>
              <a:rPr lang="en-US" altLang="zh-TW" baseline="-25000" dirty="0"/>
              <a:t>n</a:t>
            </a:r>
            <a:r>
              <a:rPr lang="en-US" altLang="zh-TW" dirty="0"/>
              <a:t> = t can be obtained as </a:t>
            </a:r>
            <a:r>
              <a:rPr lang="en-US" altLang="zh-TW" dirty="0" smtClean="0"/>
              <a:t>:</a:t>
            </a:r>
          </a:p>
          <a:p>
            <a:pPr>
              <a:buNone/>
            </a:pPr>
            <a:endParaRPr lang="zh-TW" altLang="zh-TW" dirty="0"/>
          </a:p>
          <a:p>
            <a:endParaRPr lang="en-US" altLang="zh-TW" dirty="0" smtClean="0"/>
          </a:p>
          <a:p>
            <a:r>
              <a:rPr lang="en-US" altLang="zh-TW" dirty="0" smtClean="0"/>
              <a:t>where </a:t>
            </a:r>
            <a:r>
              <a:rPr lang="en-US" altLang="zh-TW" dirty="0"/>
              <a:t>each summand  </a:t>
            </a:r>
            <a:r>
              <a:rPr lang="en-US" altLang="zh-TW" dirty="0" smtClean="0"/>
              <a:t>         represents </a:t>
            </a:r>
            <a:r>
              <a:rPr lang="en-US" altLang="zh-TW" dirty="0"/>
              <a:t>the square of the continuous part </a:t>
            </a:r>
            <a:r>
              <a:rPr lang="en-US" altLang="zh-TW" dirty="0" smtClean="0"/>
              <a:t>           of </a:t>
            </a:r>
            <a:r>
              <a:rPr lang="en-US" altLang="zh-TW" dirty="0"/>
              <a:t>observed price variations (in a logarithmic scale) between consecutive days t</a:t>
            </a:r>
            <a:r>
              <a:rPr lang="en-US" altLang="zh-TW" baseline="-25000" dirty="0"/>
              <a:t>i</a:t>
            </a:r>
            <a:r>
              <a:rPr lang="en-US" altLang="zh-TW" i="1" dirty="0"/>
              <a:t> </a:t>
            </a:r>
            <a:r>
              <a:rPr lang="en-US" altLang="zh-TW" dirty="0"/>
              <a:t>and t</a:t>
            </a:r>
            <a:r>
              <a:rPr lang="en-US" altLang="zh-TW" baseline="-25000" dirty="0"/>
              <a:t>i+1</a:t>
            </a:r>
            <a:endParaRPr lang="zh-TW" altLang="zh-TW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2627784" y="2348880"/>
          <a:ext cx="2937072" cy="791584"/>
        </p:xfrm>
        <a:graphic>
          <a:graphicData uri="http://schemas.openxmlformats.org/presentationml/2006/ole">
            <p:oleObj spid="_x0000_s17409" name="方程式" r:id="rId3" imgW="1091726" imgH="482391" progId="Equation.3">
              <p:embed/>
            </p:oleObj>
          </a:graphicData>
        </a:graphic>
      </p:graphicFrame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3923928" y="3356992"/>
          <a:ext cx="675510" cy="344128"/>
        </p:xfrm>
        <a:graphic>
          <a:graphicData uri="http://schemas.openxmlformats.org/presentationml/2006/ole">
            <p:oleObj spid="_x0000_s17411" name="方程式" r:id="rId4" imgW="507780" imgH="253890" progId="Equation.3">
              <p:embed/>
            </p:oleObj>
          </a:graphicData>
        </a:graphic>
      </p:graphicFrame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3275856" y="3717032"/>
          <a:ext cx="648072" cy="361426"/>
        </p:xfrm>
        <a:graphic>
          <a:graphicData uri="http://schemas.openxmlformats.org/presentationml/2006/ole">
            <p:oleObj spid="_x0000_s17415" name="方程式" r:id="rId5" imgW="533169" imgH="279279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Model Parameter Estimation</a:t>
            </a:r>
            <a:endParaRPr lang="zh-TW" altLang="en-US" dirty="0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988840"/>
            <a:ext cx="7806084" cy="3670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539552" y="1484784"/>
          <a:ext cx="2200275" cy="571500"/>
        </p:xfrm>
        <a:graphic>
          <a:graphicData uri="http://schemas.openxmlformats.org/presentationml/2006/ole">
            <p:oleObj spid="_x0000_s18434" name="方程式" r:id="rId4" imgW="876300" imgH="228600" progId="Equation.3">
              <p:embed/>
            </p:oleObj>
          </a:graphicData>
        </a:graphic>
      </p:graphicFrame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611560" y="5733256"/>
          <a:ext cx="2501212" cy="520056"/>
        </p:xfrm>
        <a:graphic>
          <a:graphicData uri="http://schemas.openxmlformats.org/presentationml/2006/ole">
            <p:oleObj spid="_x0000_s18436" name="方程式" r:id="rId5" imgW="965200" imgH="20320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Simulation Algorithm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TW" altLang="en-US"/>
          </a:p>
        </p:txBody>
      </p:sp>
      <p:graphicFrame>
        <p:nvGraphicFramePr>
          <p:cNvPr id="19457" name="Object 1"/>
          <p:cNvGraphicFramePr>
            <a:graphicFrameLocks noChangeAspect="1"/>
          </p:cNvGraphicFramePr>
          <p:nvPr/>
        </p:nvGraphicFramePr>
        <p:xfrm>
          <a:off x="827584" y="1772816"/>
          <a:ext cx="7056785" cy="434016"/>
        </p:xfrm>
        <a:graphic>
          <a:graphicData uri="http://schemas.openxmlformats.org/presentationml/2006/ole">
            <p:oleObj spid="_x0000_s19457" name="方程式" r:id="rId3" imgW="4178300" imgH="254000" progId="Equation.3">
              <p:embed/>
            </p:oleObj>
          </a:graphicData>
        </a:graphic>
      </p:graphicFrame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957258" y="3601832"/>
          <a:ext cx="2606630" cy="579252"/>
        </p:xfrm>
        <a:graphic>
          <a:graphicData uri="http://schemas.openxmlformats.org/presentationml/2006/ole">
            <p:oleObj spid="_x0000_s19460" name="方程式" r:id="rId4" imgW="1028520" imgH="228600" progId="Equation.3">
              <p:embed/>
            </p:oleObj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899592" y="4365104"/>
          <a:ext cx="4934810" cy="1190306"/>
        </p:xfrm>
        <a:graphic>
          <a:graphicData uri="http://schemas.openxmlformats.org/presentationml/2006/ole">
            <p:oleObj spid="_x0000_s19459" name="方程式" r:id="rId5" imgW="1892300" imgH="457200" progId="Equation.3">
              <p:embed/>
            </p:oleObj>
          </a:graphicData>
        </a:graphic>
      </p:graphicFrame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827584" y="2492896"/>
            <a:ext cx="7344816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Where </a:t>
            </a:r>
            <a:r>
              <a:rPr kumimoji="1" lang="en-US" altLang="zh-TW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N </a:t>
            </a:r>
            <a:r>
              <a: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is sample from a standard normal distribution and</a:t>
            </a:r>
            <a:r>
              <a:rPr kumimoji="1" lang="en-US" altLang="zh-TW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J</a:t>
            </a:r>
            <a:r>
              <a: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is sample from</a:t>
            </a:r>
            <a:r>
              <a:rPr kumimoji="1" lang="en-US" altLang="zh-TW" sz="2000" dirty="0">
                <a:latin typeface="Arial" pitchFamily="34" charset="0"/>
                <a:ea typeface="新細明體" pitchFamily="18" charset="-120"/>
              </a:rPr>
              <a:t> </a:t>
            </a:r>
            <a:r>
              <a:rPr kumimoji="1" lang="en-US" altLang="zh-TW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p</a:t>
            </a:r>
            <a:r>
              <a: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(‧,</a:t>
            </a:r>
            <a:r>
              <a: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 θ</a:t>
            </a:r>
            <a:r>
              <a:rPr kumimoji="1" lang="en-US" altLang="zh-TW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3</a:t>
            </a:r>
            <a:r>
              <a: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新細明體" pitchFamily="18" charset="-120"/>
                <a:cs typeface="Times New Roman" pitchFamily="18" charset="0"/>
              </a:rPr>
              <a:t>) </a:t>
            </a:r>
            <a:endParaRPr kumimoji="1" lang="en-US" altLang="zh-TW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3779912" y="3717032"/>
            <a:ext cx="25922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 for some k=1,</a:t>
            </a:r>
            <a:r>
              <a: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新細明體" pitchFamily="18" charset="-120"/>
                <a:cs typeface="Times New Roman" pitchFamily="18" charset="0"/>
              </a:rPr>
              <a:t>…</a:t>
            </a:r>
            <a:r>
              <a:rPr kumimoji="1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新細明體" pitchFamily="18" charset="-120"/>
                <a:cs typeface="Times New Roman" pitchFamily="18" charset="0"/>
              </a:rPr>
              <a:t>,n</a:t>
            </a:r>
            <a:endParaRPr kumimoji="1" lang="en-US" altLang="zh-TW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公正">
  <a:themeElements>
    <a:clrScheme name="公正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公正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公正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469</TotalTime>
  <Words>336</Words>
  <Application>Microsoft Office PowerPoint</Application>
  <PresentationFormat>如螢幕大小 (4:3)</PresentationFormat>
  <Paragraphs>47</Paragraphs>
  <Slides>13</Slides>
  <Notes>0</Notes>
  <HiddenSlides>0</HiddenSlides>
  <MMClips>0</MMClips>
  <ScaleCrop>false</ScaleCrop>
  <HeadingPairs>
    <vt:vector size="6" baseType="variant"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5" baseType="lpstr">
      <vt:lpstr>公正</vt:lpstr>
      <vt:lpstr>方程式</vt:lpstr>
      <vt:lpstr>Spikes of the Electricity </vt:lpstr>
      <vt:lpstr>Outline</vt:lpstr>
      <vt:lpstr>Review on the data</vt:lpstr>
      <vt:lpstr>Review on the Proposed Methods</vt:lpstr>
      <vt:lpstr>Selection of the Structural Element</vt:lpstr>
      <vt:lpstr>Selection of the Structural Element</vt:lpstr>
      <vt:lpstr>Model Parameter Estimation</vt:lpstr>
      <vt:lpstr>Model Parameter Estimation</vt:lpstr>
      <vt:lpstr>Simulation Algorithm</vt:lpstr>
      <vt:lpstr>Result</vt:lpstr>
      <vt:lpstr>Result</vt:lpstr>
      <vt:lpstr>Conclusion and Future Work</vt:lpstr>
      <vt:lpstr>References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notebook</dc:creator>
  <cp:lastModifiedBy>notebook</cp:lastModifiedBy>
  <cp:revision>42</cp:revision>
  <dcterms:created xsi:type="dcterms:W3CDTF">2011-01-03T14:55:39Z</dcterms:created>
  <dcterms:modified xsi:type="dcterms:W3CDTF">2011-01-12T08:35:46Z</dcterms:modified>
</cp:coreProperties>
</file>