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7" r:id="rId9"/>
    <p:sldId id="268" r:id="rId10"/>
    <p:sldId id="269" r:id="rId11"/>
    <p:sldId id="271" r:id="rId12"/>
    <p:sldId id="272" r:id="rId13"/>
    <p:sldId id="276" r:id="rId14"/>
    <p:sldId id="273" r:id="rId15"/>
    <p:sldId id="277" r:id="rId16"/>
    <p:sldId id="274" r:id="rId17"/>
    <p:sldId id="278" r:id="rId18"/>
    <p:sldId id="275" r:id="rId19"/>
    <p:sldId id="262" r:id="rId20"/>
    <p:sldId id="280" r:id="rId21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A488322-F2BA-4B5B-9748-0D474271808F}" styleName="中等深淺樣式 3 - 輔色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FECB4D8-DB02-4DC6-A0A2-4F2EBAE1DC90}" styleName="中等深淺樣式 1 - 輔色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5AB1C69-6EDB-4FF4-983F-18BD219EF322}" styleName="中等深淺樣式 2 - 輔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134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image" Target="../media/image7.wmf"/><Relationship Id="rId7" Type="http://schemas.openxmlformats.org/officeDocument/2006/relationships/image" Target="../media/image11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11" Type="http://schemas.openxmlformats.org/officeDocument/2006/relationships/image" Target="../media/image15.wmf"/><Relationship Id="rId5" Type="http://schemas.openxmlformats.org/officeDocument/2006/relationships/image" Target="../media/image9.wmf"/><Relationship Id="rId10" Type="http://schemas.openxmlformats.org/officeDocument/2006/relationships/image" Target="../media/image14.wmf"/><Relationship Id="rId4" Type="http://schemas.openxmlformats.org/officeDocument/2006/relationships/image" Target="../media/image8.wmf"/><Relationship Id="rId9" Type="http://schemas.openxmlformats.org/officeDocument/2006/relationships/image" Target="../media/image1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4801B-C6CB-4B24-A907-707E0A577CBE}" type="datetimeFigureOut">
              <a:rPr lang="zh-TW" altLang="en-US" smtClean="0"/>
              <a:pPr/>
              <a:t>2011/1/11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F15B1-F4A8-4952-96D4-BBA2899A92E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4801B-C6CB-4B24-A907-707E0A577CBE}" type="datetimeFigureOut">
              <a:rPr lang="zh-TW" altLang="en-US" smtClean="0"/>
              <a:pPr/>
              <a:t>2011/1/11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F15B1-F4A8-4952-96D4-BBA2899A92E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4801B-C6CB-4B24-A907-707E0A577CBE}" type="datetimeFigureOut">
              <a:rPr lang="zh-TW" altLang="en-US" smtClean="0"/>
              <a:pPr/>
              <a:t>2011/1/11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F15B1-F4A8-4952-96D4-BBA2899A92E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4801B-C6CB-4B24-A907-707E0A577CBE}" type="datetimeFigureOut">
              <a:rPr lang="zh-TW" altLang="en-US" smtClean="0"/>
              <a:pPr/>
              <a:t>2011/1/11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F15B1-F4A8-4952-96D4-BBA2899A92E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4801B-C6CB-4B24-A907-707E0A577CBE}" type="datetimeFigureOut">
              <a:rPr lang="zh-TW" altLang="en-US" smtClean="0"/>
              <a:pPr/>
              <a:t>2011/1/11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F15B1-F4A8-4952-96D4-BBA2899A92E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4801B-C6CB-4B24-A907-707E0A577CBE}" type="datetimeFigureOut">
              <a:rPr lang="zh-TW" altLang="en-US" smtClean="0"/>
              <a:pPr/>
              <a:t>2011/1/11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F15B1-F4A8-4952-96D4-BBA2899A92E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4801B-C6CB-4B24-A907-707E0A577CBE}" type="datetimeFigureOut">
              <a:rPr lang="zh-TW" altLang="en-US" smtClean="0"/>
              <a:pPr/>
              <a:t>2011/1/11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F15B1-F4A8-4952-96D4-BBA2899A92E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4801B-C6CB-4B24-A907-707E0A577CBE}" type="datetimeFigureOut">
              <a:rPr lang="zh-TW" altLang="en-US" smtClean="0"/>
              <a:pPr/>
              <a:t>2011/1/11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F15B1-F4A8-4952-96D4-BBA2899A92E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4801B-C6CB-4B24-A907-707E0A577CBE}" type="datetimeFigureOut">
              <a:rPr lang="zh-TW" altLang="en-US" smtClean="0"/>
              <a:pPr/>
              <a:t>2011/1/11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F15B1-F4A8-4952-96D4-BBA2899A92E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4801B-C6CB-4B24-A907-707E0A577CBE}" type="datetimeFigureOut">
              <a:rPr lang="zh-TW" altLang="en-US" smtClean="0"/>
              <a:pPr/>
              <a:t>2011/1/11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F15B1-F4A8-4952-96D4-BBA2899A92E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剪去並圓角化單一角落矩形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角三角形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4801B-C6CB-4B24-A907-707E0A577CBE}" type="datetimeFigureOut">
              <a:rPr lang="zh-TW" altLang="en-US" smtClean="0"/>
              <a:pPr/>
              <a:t>2011/1/11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D6F15B1-F4A8-4952-96D4-BBA2899A92EF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10" name="手繪多邊形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手繪多邊形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CC4801B-C6CB-4B24-A907-707E0A577CBE}" type="datetimeFigureOut">
              <a:rPr lang="zh-TW" altLang="en-US" smtClean="0"/>
              <a:pPr/>
              <a:t>2011/1/11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D6F15B1-F4A8-4952-96D4-BBA2899A92EF}" type="slidenum">
              <a:rPr lang="zh-TW" altLang="en-US" smtClean="0"/>
              <a:pPr/>
              <a:t>‹#›</a:t>
            </a:fld>
            <a:endParaRPr lang="zh-TW" altLang="en-US"/>
          </a:p>
        </p:txBody>
      </p:sp>
      <p:grpSp>
        <p:nvGrpSpPr>
          <p:cNvPr id="2" name="群組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手繪多邊形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手繪多邊形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13" Type="http://schemas.openxmlformats.org/officeDocument/2006/relationships/oleObject" Target="../embeddings/oleObject12.bin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6.bin"/><Relationship Id="rId12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4.bin"/><Relationship Id="rId10" Type="http://schemas.openxmlformats.org/officeDocument/2006/relationships/oleObject" Target="../embeddings/oleObject9.bin"/><Relationship Id="rId4" Type="http://schemas.openxmlformats.org/officeDocument/2006/relationships/oleObject" Target="../embeddings/oleObject3.bin"/><Relationship Id="rId9" Type="http://schemas.openxmlformats.org/officeDocument/2006/relationships/oleObject" Target="../embeddings/oleObject8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zh.wikipedia.org/zh-tw/2007%E5%B9%B4%EF%BC%8D2010%E5%B9%B4%E7%92%B0%E7%90%83%E9%87%91%E8%9E%8D%E5%8D%B1%E6%A9%9F" TargetMode="External"/><Relationship Id="rId2" Type="http://schemas.openxmlformats.org/officeDocument/2006/relationships/hyperlink" Target="http://140.115.153.42:33380/CDA/workshop/Weather_Risk_2010_dec_06.php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33400" y="1268760"/>
            <a:ext cx="7851648" cy="1931640"/>
          </a:xfrm>
        </p:spPr>
        <p:txBody>
          <a:bodyPr>
            <a:normAutofit/>
          </a:bodyPr>
          <a:lstStyle/>
          <a:p>
            <a:pPr algn="ctr"/>
            <a:r>
              <a:rPr lang="en-US" altLang="zh-TW" sz="4400" dirty="0" smtClean="0"/>
              <a:t>Regime switching in oil markets </a:t>
            </a:r>
            <a:endParaRPr lang="zh-TW" altLang="en-US" sz="44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533400" y="3573016"/>
            <a:ext cx="7854696" cy="1408120"/>
          </a:xfrm>
        </p:spPr>
        <p:txBody>
          <a:bodyPr/>
          <a:lstStyle/>
          <a:p>
            <a:pPr algn="ctr"/>
            <a:r>
              <a:rPr lang="en-US" altLang="zh-TW" dirty="0" smtClean="0"/>
              <a:t>Han-Ling Yang</a:t>
            </a:r>
          </a:p>
          <a:p>
            <a:pPr algn="ctr"/>
            <a:r>
              <a:rPr lang="en-US" altLang="zh-TW" dirty="0" smtClean="0"/>
              <a:t>01/11/2011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4400" dirty="0" smtClean="0"/>
              <a:t>Data  Analysis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Cutting</a:t>
            </a:r>
          </a:p>
          <a:p>
            <a:pPr>
              <a:buNone/>
            </a:pPr>
            <a:endParaRPr lang="en-US" altLang="zh-TW" dirty="0" smtClean="0"/>
          </a:p>
        </p:txBody>
      </p:sp>
      <p:sp>
        <p:nvSpPr>
          <p:cNvPr id="24604" name="Rectangle 2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24605" name="Rectangle 29"/>
          <p:cNvSpPr>
            <a:spLocks noChangeArrowheads="1"/>
          </p:cNvSpPr>
          <p:nvPr/>
        </p:nvSpPr>
        <p:spPr bwMode="auto">
          <a:xfrm>
            <a:off x="0" y="733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24607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24609" name="Rectangle 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graphicFrame>
        <p:nvGraphicFramePr>
          <p:cNvPr id="38" name="表格 37"/>
          <p:cNvGraphicFramePr>
            <a:graphicFrameLocks noGrp="1"/>
          </p:cNvGraphicFramePr>
          <p:nvPr/>
        </p:nvGraphicFramePr>
        <p:xfrm>
          <a:off x="683566" y="2852936"/>
          <a:ext cx="8064898" cy="2916624"/>
        </p:xfrm>
        <a:graphic>
          <a:graphicData uri="http://schemas.openxmlformats.org/drawingml/2006/table">
            <a:tbl>
              <a:tblPr firstRow="1" firstCol="1">
                <a:tableStyleId>{F5AB1C69-6EDB-4FF4-983F-18BD219EF322}</a:tableStyleId>
              </a:tblPr>
              <a:tblGrid>
                <a:gridCol w="1080122"/>
                <a:gridCol w="1335368"/>
                <a:gridCol w="1412352"/>
                <a:gridCol w="1412352"/>
                <a:gridCol w="1412352"/>
                <a:gridCol w="1412352"/>
              </a:tblGrid>
              <a:tr h="64807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 algn="ctr">
                        <a:spcAft>
                          <a:spcPts val="0"/>
                        </a:spcAft>
                      </a:pPr>
                      <a:r>
                        <a:rPr lang="en-US" sz="1600" kern="100" dirty="0" smtClean="0"/>
                        <a:t>2001.01.01</a:t>
                      </a:r>
                    </a:p>
                    <a:p>
                      <a:pPr lvl="0" algn="ctr">
                        <a:spcAft>
                          <a:spcPts val="0"/>
                        </a:spcAft>
                      </a:pPr>
                      <a:r>
                        <a:rPr lang="en-US" sz="1600" kern="100" dirty="0" smtClean="0"/>
                        <a:t>~</a:t>
                      </a:r>
                      <a:endParaRPr lang="zh-TW" sz="1600" kern="100" dirty="0"/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 dirty="0"/>
                        <a:t>2004.03.19</a:t>
                      </a:r>
                      <a:endParaRPr lang="zh-TW" sz="1600" b="1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 dirty="0" smtClean="0"/>
                        <a:t>2004.03.22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 dirty="0" smtClean="0"/>
                        <a:t>~</a:t>
                      </a:r>
                      <a:endParaRPr lang="zh-TW" sz="1600" kern="100" dirty="0"/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 dirty="0"/>
                        <a:t>2007.07.31</a:t>
                      </a:r>
                      <a:endParaRPr lang="zh-TW" sz="1600" b="1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 dirty="0" smtClean="0"/>
                        <a:t>2007.08.01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 dirty="0" smtClean="0"/>
                        <a:t>~</a:t>
                      </a:r>
                      <a:endParaRPr lang="zh-TW" sz="1600" kern="100" dirty="0"/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 dirty="0"/>
                        <a:t>2008.08.29</a:t>
                      </a:r>
                      <a:endParaRPr lang="zh-TW" sz="1600" b="1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 dirty="0" smtClean="0"/>
                        <a:t>2008.09.01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 dirty="0" smtClean="0"/>
                        <a:t>~</a:t>
                      </a:r>
                      <a:endParaRPr lang="zh-TW" sz="1600" kern="100" dirty="0"/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 dirty="0"/>
                        <a:t>2009.02.27</a:t>
                      </a:r>
                      <a:endParaRPr lang="zh-TW" sz="1600" b="1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 dirty="0" smtClean="0"/>
                        <a:t>2009.03.02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 dirty="0" smtClean="0"/>
                        <a:t>~</a:t>
                      </a:r>
                      <a:endParaRPr lang="zh-TW" sz="1600" kern="100" dirty="0"/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 dirty="0"/>
                        <a:t>2010.11.08</a:t>
                      </a:r>
                      <a:endParaRPr lang="zh-TW" sz="1600" b="1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28368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/>
                        <a:t>LCO</a:t>
                      </a:r>
                      <a:endParaRPr lang="zh-TW" sz="2000" b="1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 marL="68580" marR="68580" marT="0" marB="0"/>
                </a:tc>
              </a:tr>
              <a:tr h="728368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/>
                        <a:t>REBCO</a:t>
                      </a:r>
                      <a:endParaRPr lang="zh-TW" sz="2000" b="1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 marL="68580" marR="68580" marT="0" marB="0"/>
                </a:tc>
              </a:tr>
              <a:tr h="728368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/>
                        <a:t>ESCO</a:t>
                      </a:r>
                      <a:endParaRPr lang="zh-TW" sz="2000" b="1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24606" name="Object 30"/>
          <p:cNvGraphicFramePr>
            <a:graphicFrameLocks noChangeAspect="1"/>
          </p:cNvGraphicFramePr>
          <p:nvPr/>
        </p:nvGraphicFramePr>
        <p:xfrm>
          <a:off x="1770063" y="3716338"/>
          <a:ext cx="1330325" cy="504825"/>
        </p:xfrm>
        <a:graphic>
          <a:graphicData uri="http://schemas.openxmlformats.org/presentationml/2006/ole">
            <p:oleObj spid="_x0000_s24606" name="Equation" r:id="rId3" imgW="1333440" imgH="507960" progId="Equation.DSMT4">
              <p:embed/>
            </p:oleObj>
          </a:graphicData>
        </a:graphic>
      </p:graphicFrame>
      <p:sp>
        <p:nvSpPr>
          <p:cNvPr id="24611" name="Rectangle 3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graphicFrame>
        <p:nvGraphicFramePr>
          <p:cNvPr id="24610" name="Object 34"/>
          <p:cNvGraphicFramePr>
            <a:graphicFrameLocks noChangeAspect="1"/>
          </p:cNvGraphicFramePr>
          <p:nvPr/>
        </p:nvGraphicFramePr>
        <p:xfrm>
          <a:off x="3131840" y="3717032"/>
          <a:ext cx="1333500" cy="504825"/>
        </p:xfrm>
        <a:graphic>
          <a:graphicData uri="http://schemas.openxmlformats.org/presentationml/2006/ole">
            <p:oleObj spid="_x0000_s24610" name="Equation" r:id="rId4" imgW="1333440" imgH="507960" progId="Equation.DSMT4">
              <p:embed/>
            </p:oleObj>
          </a:graphicData>
        </a:graphic>
      </p:graphicFrame>
      <p:sp>
        <p:nvSpPr>
          <p:cNvPr id="24613" name="Rectangle 3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graphicFrame>
        <p:nvGraphicFramePr>
          <p:cNvPr id="24612" name="Object 36"/>
          <p:cNvGraphicFramePr>
            <a:graphicFrameLocks noChangeAspect="1"/>
          </p:cNvGraphicFramePr>
          <p:nvPr/>
        </p:nvGraphicFramePr>
        <p:xfrm>
          <a:off x="4572000" y="3717032"/>
          <a:ext cx="1257300" cy="504825"/>
        </p:xfrm>
        <a:graphic>
          <a:graphicData uri="http://schemas.openxmlformats.org/presentationml/2006/ole">
            <p:oleObj spid="_x0000_s24612" name="Equation" r:id="rId5" imgW="1257120" imgH="507960" progId="Equation.DSMT4">
              <p:embed/>
            </p:oleObj>
          </a:graphicData>
        </a:graphic>
      </p:graphicFrame>
      <p:sp>
        <p:nvSpPr>
          <p:cNvPr id="24615" name="Rectangle 3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graphicFrame>
        <p:nvGraphicFramePr>
          <p:cNvPr id="24614" name="Object 38"/>
          <p:cNvGraphicFramePr>
            <a:graphicFrameLocks noChangeAspect="1"/>
          </p:cNvGraphicFramePr>
          <p:nvPr/>
        </p:nvGraphicFramePr>
        <p:xfrm>
          <a:off x="6012160" y="3717032"/>
          <a:ext cx="1257300" cy="504825"/>
        </p:xfrm>
        <a:graphic>
          <a:graphicData uri="http://schemas.openxmlformats.org/presentationml/2006/ole">
            <p:oleObj spid="_x0000_s24614" name="Equation" r:id="rId6" imgW="1257120" imgH="507960" progId="Equation.DSMT4">
              <p:embed/>
            </p:oleObj>
          </a:graphicData>
        </a:graphic>
      </p:graphicFrame>
      <p:sp>
        <p:nvSpPr>
          <p:cNvPr id="24617" name="Rectangle 4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graphicFrame>
        <p:nvGraphicFramePr>
          <p:cNvPr id="24616" name="Object 40"/>
          <p:cNvGraphicFramePr>
            <a:graphicFrameLocks noChangeAspect="1"/>
          </p:cNvGraphicFramePr>
          <p:nvPr/>
        </p:nvGraphicFramePr>
        <p:xfrm>
          <a:off x="7380312" y="3717032"/>
          <a:ext cx="1323975" cy="504825"/>
        </p:xfrm>
        <a:graphic>
          <a:graphicData uri="http://schemas.openxmlformats.org/presentationml/2006/ole">
            <p:oleObj spid="_x0000_s24616" name="Equation" r:id="rId7" imgW="1320480" imgH="507960" progId="Equation.DSMT4">
              <p:embed/>
            </p:oleObj>
          </a:graphicData>
        </a:graphic>
      </p:graphicFrame>
      <p:sp>
        <p:nvSpPr>
          <p:cNvPr id="24619" name="Rectangle 4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graphicFrame>
        <p:nvGraphicFramePr>
          <p:cNvPr id="24618" name="Object 42"/>
          <p:cNvGraphicFramePr>
            <a:graphicFrameLocks noChangeAspect="1"/>
          </p:cNvGraphicFramePr>
          <p:nvPr/>
        </p:nvGraphicFramePr>
        <p:xfrm>
          <a:off x="3203848" y="5157192"/>
          <a:ext cx="1257300" cy="504825"/>
        </p:xfrm>
        <a:graphic>
          <a:graphicData uri="http://schemas.openxmlformats.org/presentationml/2006/ole">
            <p:oleObj spid="_x0000_s24618" name="Equation" r:id="rId8" imgW="1257120" imgH="507960" progId="Equation.DSMT4">
              <p:embed/>
            </p:oleObj>
          </a:graphicData>
        </a:graphic>
      </p:graphicFrame>
      <p:sp>
        <p:nvSpPr>
          <p:cNvPr id="24621" name="Rectangle 4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graphicFrame>
        <p:nvGraphicFramePr>
          <p:cNvPr id="24620" name="Object 44"/>
          <p:cNvGraphicFramePr>
            <a:graphicFrameLocks noChangeAspect="1"/>
          </p:cNvGraphicFramePr>
          <p:nvPr/>
        </p:nvGraphicFramePr>
        <p:xfrm>
          <a:off x="4572000" y="5157192"/>
          <a:ext cx="1333500" cy="504825"/>
        </p:xfrm>
        <a:graphic>
          <a:graphicData uri="http://schemas.openxmlformats.org/presentationml/2006/ole">
            <p:oleObj spid="_x0000_s24620" name="Equation" r:id="rId9" imgW="1333440" imgH="507960" progId="Equation.DSMT4">
              <p:embed/>
            </p:oleObj>
          </a:graphicData>
        </a:graphic>
      </p:graphicFrame>
      <p:sp>
        <p:nvSpPr>
          <p:cNvPr id="24623" name="Rectangle 4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graphicFrame>
        <p:nvGraphicFramePr>
          <p:cNvPr id="24622" name="Object 46"/>
          <p:cNvGraphicFramePr>
            <a:graphicFrameLocks noChangeAspect="1"/>
          </p:cNvGraphicFramePr>
          <p:nvPr/>
        </p:nvGraphicFramePr>
        <p:xfrm>
          <a:off x="6012160" y="5157192"/>
          <a:ext cx="1257300" cy="504825"/>
        </p:xfrm>
        <a:graphic>
          <a:graphicData uri="http://schemas.openxmlformats.org/presentationml/2006/ole">
            <p:oleObj spid="_x0000_s24622" name="Equation" r:id="rId10" imgW="1257120" imgH="507960" progId="Equation.DSMT4">
              <p:embed/>
            </p:oleObj>
          </a:graphicData>
        </a:graphic>
      </p:graphicFrame>
      <p:sp>
        <p:nvSpPr>
          <p:cNvPr id="24625" name="Rectangle 4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graphicFrame>
        <p:nvGraphicFramePr>
          <p:cNvPr id="24624" name="Object 48"/>
          <p:cNvGraphicFramePr>
            <a:graphicFrameLocks noChangeAspect="1"/>
          </p:cNvGraphicFramePr>
          <p:nvPr/>
        </p:nvGraphicFramePr>
        <p:xfrm>
          <a:off x="7380312" y="5157192"/>
          <a:ext cx="1323975" cy="504825"/>
        </p:xfrm>
        <a:graphic>
          <a:graphicData uri="http://schemas.openxmlformats.org/presentationml/2006/ole">
            <p:oleObj spid="_x0000_s24624" name="Equation" r:id="rId11" imgW="1320480" imgH="507960" progId="Equation.DSMT4">
              <p:embed/>
            </p:oleObj>
          </a:graphicData>
        </a:graphic>
      </p:graphicFrame>
      <p:sp>
        <p:nvSpPr>
          <p:cNvPr id="24627" name="Rectangle 5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graphicFrame>
        <p:nvGraphicFramePr>
          <p:cNvPr id="24626" name="Object 50"/>
          <p:cNvGraphicFramePr>
            <a:graphicFrameLocks noChangeAspect="1"/>
          </p:cNvGraphicFramePr>
          <p:nvPr/>
        </p:nvGraphicFramePr>
        <p:xfrm>
          <a:off x="6012160" y="4437112"/>
          <a:ext cx="1257300" cy="504825"/>
        </p:xfrm>
        <a:graphic>
          <a:graphicData uri="http://schemas.openxmlformats.org/presentationml/2006/ole">
            <p:oleObj spid="_x0000_s24626" name="Equation" r:id="rId12" imgW="1257120" imgH="507960" progId="Equation.DSMT4">
              <p:embed/>
            </p:oleObj>
          </a:graphicData>
        </a:graphic>
      </p:graphicFrame>
      <p:sp>
        <p:nvSpPr>
          <p:cNvPr id="24629" name="Rectangle 5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graphicFrame>
        <p:nvGraphicFramePr>
          <p:cNvPr id="24628" name="Object 52"/>
          <p:cNvGraphicFramePr>
            <a:graphicFrameLocks noChangeAspect="1"/>
          </p:cNvGraphicFramePr>
          <p:nvPr/>
        </p:nvGraphicFramePr>
        <p:xfrm>
          <a:off x="7380312" y="4437112"/>
          <a:ext cx="1333500" cy="504825"/>
        </p:xfrm>
        <a:graphic>
          <a:graphicData uri="http://schemas.openxmlformats.org/presentationml/2006/ole">
            <p:oleObj spid="_x0000_s24628" name="Equation" r:id="rId13" imgW="1333440" imgH="50796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4400" dirty="0" smtClean="0"/>
              <a:t>Data  Analysis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MS-VAR</a:t>
            </a:r>
            <a:endParaRPr lang="zh-TW" altLang="en-US" dirty="0" smtClean="0"/>
          </a:p>
          <a:p>
            <a:pPr>
              <a:buNone/>
            </a:pPr>
            <a:endParaRPr lang="en-US" altLang="zh-TW" dirty="0" smtClean="0"/>
          </a:p>
        </p:txBody>
      </p:sp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2411760" y="1916832"/>
          <a:ext cx="5472608" cy="4776270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69494"/>
                <a:gridCol w="1063091"/>
                <a:gridCol w="1063091"/>
                <a:gridCol w="1188466"/>
                <a:gridCol w="1188466"/>
              </a:tblGrid>
              <a:tr h="3333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1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9557" marR="295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zh-TW" altLang="zh-TW" sz="1100" b="1" kern="100" dirty="0">
                        <a:latin typeface="Calibri"/>
                        <a:ea typeface="+mn-ea"/>
                        <a:cs typeface="Times New Roman"/>
                      </a:endParaRPr>
                    </a:p>
                  </a:txBody>
                  <a:tcPr marL="29557" marR="295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2000" b="1" kern="100" dirty="0" smtClean="0"/>
                        <a:t>LCO</a:t>
                      </a:r>
                      <a:endParaRPr lang="zh-TW" altLang="zh-TW" sz="2000" b="1" kern="100" dirty="0">
                        <a:latin typeface="Calibri"/>
                        <a:ea typeface="+mn-ea"/>
                        <a:cs typeface="Times New Roman"/>
                      </a:endParaRPr>
                    </a:p>
                  </a:txBody>
                  <a:tcPr marL="29557" marR="295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2000" b="1" kern="100" dirty="0" smtClean="0"/>
                        <a:t>REBCO</a:t>
                      </a:r>
                      <a:endParaRPr lang="zh-TW" altLang="zh-TW" sz="2000" b="1" kern="100" dirty="0">
                        <a:latin typeface="Calibri"/>
                        <a:ea typeface="+mn-ea"/>
                        <a:cs typeface="Times New Roman"/>
                      </a:endParaRPr>
                    </a:p>
                  </a:txBody>
                  <a:tcPr marL="29557" marR="295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2000" b="1" kern="100" dirty="0" smtClean="0"/>
                        <a:t>ESCO</a:t>
                      </a:r>
                      <a:endParaRPr lang="zh-TW" altLang="zh-TW" sz="2000" b="1" kern="100" dirty="0">
                        <a:latin typeface="Calibri"/>
                        <a:ea typeface="+mn-ea"/>
                        <a:cs typeface="Times New Roman"/>
                      </a:endParaRPr>
                    </a:p>
                  </a:txBody>
                  <a:tcPr marL="29557" marR="29557" marT="0" marB="0"/>
                </a:tc>
              </a:tr>
              <a:tr h="416667">
                <a:tc rowSpan="2"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2000" b="1" kern="100" dirty="0" smtClean="0">
                          <a:latin typeface="+mn-lt"/>
                          <a:ea typeface="+mn-ea"/>
                          <a:cs typeface="+mn-cs"/>
                        </a:rPr>
                        <a:t>Lag=1  </a:t>
                      </a:r>
                      <a:endParaRPr lang="zh-TW" sz="2000" b="1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9557" marR="295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600" b="1" kern="100" dirty="0" smtClean="0">
                          <a:solidFill>
                            <a:schemeClr val="tx1"/>
                          </a:solidFill>
                          <a:latin typeface="Calibri"/>
                          <a:ea typeface="新細明體"/>
                          <a:cs typeface="Times New Roman"/>
                        </a:rPr>
                        <a:t>Stat=2</a:t>
                      </a:r>
                      <a:endParaRPr lang="zh-TW" sz="1600" b="1" kern="100" dirty="0">
                        <a:solidFill>
                          <a:schemeClr val="tx1"/>
                        </a:solidFill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9557" marR="295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600" b="1" kern="1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/>
                          <a:ea typeface="新細明體"/>
                          <a:cs typeface="Times New Roman"/>
                        </a:rPr>
                        <a:t>AIC=-12197</a:t>
                      </a:r>
                      <a:endParaRPr lang="zh-TW" sz="1600" b="1" kern="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9557" marR="29557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b="1" kern="100" dirty="0" smtClean="0">
                          <a:solidFill>
                            <a:srgbClr val="FF0000"/>
                          </a:solidFill>
                          <a:latin typeface="Calibri"/>
                          <a:ea typeface="+mn-ea"/>
                          <a:cs typeface="Times New Roman"/>
                        </a:rPr>
                        <a:t>AIC=-2355.4</a:t>
                      </a:r>
                      <a:endParaRPr lang="zh-TW" altLang="zh-TW" sz="1600" b="1" kern="100" dirty="0" smtClean="0">
                        <a:solidFill>
                          <a:srgbClr val="FF0000"/>
                        </a:solidFill>
                        <a:latin typeface="Calibri"/>
                        <a:ea typeface="+mn-ea"/>
                        <a:cs typeface="Times New Roman"/>
                      </a:endParaRPr>
                    </a:p>
                  </a:txBody>
                  <a:tcPr marL="29557" marR="29557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b="1" kern="1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/>
                          <a:ea typeface="+mn-ea"/>
                          <a:cs typeface="Times New Roman"/>
                        </a:rPr>
                        <a:t>AIC=-8275.3</a:t>
                      </a:r>
                      <a:endParaRPr lang="zh-TW" altLang="zh-TW" sz="1600" b="1" kern="10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  <a:ea typeface="+mn-ea"/>
                        <a:cs typeface="Times New Roman"/>
                      </a:endParaRPr>
                    </a:p>
                  </a:txBody>
                  <a:tcPr marL="29557" marR="29557" marT="0" marB="0"/>
                </a:tc>
              </a:tr>
              <a:tr h="41666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600" b="1" kern="1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Times New Roman"/>
                        </a:rPr>
                        <a:t>Stat=3</a:t>
                      </a:r>
                      <a:endParaRPr lang="zh-TW" sz="1600" b="1" kern="100" dirty="0">
                        <a:solidFill>
                          <a:srgbClr val="FF0000"/>
                        </a:solidFill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9557" marR="29557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b="1" kern="100" dirty="0" smtClean="0">
                          <a:solidFill>
                            <a:srgbClr val="FF0000"/>
                          </a:solidFill>
                          <a:latin typeface="Calibri"/>
                          <a:ea typeface="+mn-ea"/>
                          <a:cs typeface="Times New Roman"/>
                        </a:rPr>
                        <a:t>AIC=-12215</a:t>
                      </a:r>
                      <a:endParaRPr lang="zh-TW" altLang="zh-TW" sz="1600" b="1" kern="100" dirty="0" smtClean="0">
                        <a:solidFill>
                          <a:srgbClr val="FF0000"/>
                        </a:solidFill>
                        <a:latin typeface="Calibri"/>
                        <a:ea typeface="+mn-ea"/>
                        <a:cs typeface="Times New Roman"/>
                      </a:endParaRPr>
                    </a:p>
                  </a:txBody>
                  <a:tcPr marL="29557" marR="29557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b="1" kern="1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/>
                          <a:ea typeface="+mn-ea"/>
                          <a:cs typeface="Times New Roman"/>
                        </a:rPr>
                        <a:t>AIC=-2342</a:t>
                      </a:r>
                      <a:endParaRPr lang="zh-TW" altLang="zh-TW" sz="1600" b="1" kern="10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  <a:ea typeface="+mn-ea"/>
                        <a:cs typeface="Times New Roman"/>
                      </a:endParaRPr>
                    </a:p>
                  </a:txBody>
                  <a:tcPr marL="29557" marR="29557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b="1" kern="100" dirty="0" smtClean="0">
                          <a:solidFill>
                            <a:srgbClr val="FF0000"/>
                          </a:solidFill>
                          <a:latin typeface="Calibri"/>
                          <a:ea typeface="+mn-ea"/>
                          <a:cs typeface="Times New Roman"/>
                        </a:rPr>
                        <a:t>AIC=-8294.8</a:t>
                      </a:r>
                      <a:endParaRPr lang="zh-TW" altLang="zh-TW" sz="1600" b="1" kern="100" dirty="0" smtClean="0">
                        <a:solidFill>
                          <a:srgbClr val="FF0000"/>
                        </a:solidFill>
                        <a:latin typeface="Calibri"/>
                        <a:ea typeface="+mn-ea"/>
                        <a:cs typeface="Times New Roman"/>
                      </a:endParaRPr>
                    </a:p>
                  </a:txBody>
                  <a:tcPr marL="29557" marR="29557" marT="0" marB="0"/>
                </a:tc>
              </a:tr>
              <a:tr h="416667"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b="1" kern="100" dirty="0" smtClean="0">
                          <a:latin typeface="+mn-lt"/>
                          <a:ea typeface="+mn-ea"/>
                          <a:cs typeface="+mn-cs"/>
                        </a:rPr>
                        <a:t>Lag=2</a:t>
                      </a:r>
                      <a:endParaRPr lang="zh-TW" altLang="zh-TW" sz="2000" b="1" kern="100" dirty="0" smtClean="0">
                        <a:latin typeface="Calibri"/>
                        <a:ea typeface="+mn-ea"/>
                        <a:cs typeface="Times New Roman"/>
                      </a:endParaRPr>
                    </a:p>
                  </a:txBody>
                  <a:tcPr marL="29557" marR="295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600" b="1" kern="1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Times New Roman"/>
                        </a:rPr>
                        <a:t>Stat=2</a:t>
                      </a:r>
                      <a:endParaRPr lang="en-US" sz="1600" b="1" kern="100" dirty="0">
                        <a:solidFill>
                          <a:srgbClr val="FF0000"/>
                        </a:solidFill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9557" marR="29557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b="1" kern="1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/>
                          <a:ea typeface="+mn-ea"/>
                          <a:cs typeface="Times New Roman"/>
                        </a:rPr>
                        <a:t>AIC=-12195</a:t>
                      </a:r>
                      <a:endParaRPr lang="zh-TW" altLang="zh-TW" sz="1600" b="1" kern="10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  <a:ea typeface="+mn-ea"/>
                        <a:cs typeface="Times New Roman"/>
                      </a:endParaRPr>
                    </a:p>
                  </a:txBody>
                  <a:tcPr marL="29557" marR="295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600" b="1" kern="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9557" marR="295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600" b="1" kern="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9557" marR="29557" marT="0" marB="0"/>
                </a:tc>
              </a:tr>
              <a:tr h="41666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600" b="1" kern="1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Times New Roman"/>
                        </a:rPr>
                        <a:t>Stat=3</a:t>
                      </a:r>
                      <a:endParaRPr lang="en-US" sz="1600" b="1" kern="100" dirty="0">
                        <a:solidFill>
                          <a:srgbClr val="FF0000"/>
                        </a:solidFill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9557" marR="29557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b="1" kern="100" dirty="0" smtClean="0">
                          <a:solidFill>
                            <a:srgbClr val="FF0000"/>
                          </a:solidFill>
                          <a:latin typeface="Calibri"/>
                          <a:ea typeface="+mn-ea"/>
                          <a:cs typeface="Times New Roman"/>
                        </a:rPr>
                        <a:t>AIC=-12215</a:t>
                      </a:r>
                      <a:endParaRPr lang="zh-TW" altLang="zh-TW" sz="1600" b="1" kern="100" dirty="0" smtClean="0">
                        <a:solidFill>
                          <a:srgbClr val="FF0000"/>
                        </a:solidFill>
                        <a:latin typeface="Calibri"/>
                        <a:ea typeface="+mn-ea"/>
                        <a:cs typeface="Times New Roman"/>
                      </a:endParaRPr>
                    </a:p>
                  </a:txBody>
                  <a:tcPr marL="29557" marR="295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600" b="1" kern="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9557" marR="295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600" b="1" kern="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9557" marR="29557" marT="0" marB="0"/>
                </a:tc>
              </a:tr>
              <a:tr h="416667"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b="1" kern="100" dirty="0" smtClean="0">
                          <a:latin typeface="+mn-lt"/>
                          <a:ea typeface="+mn-ea"/>
                          <a:cs typeface="+mn-cs"/>
                        </a:rPr>
                        <a:t>Lag=5</a:t>
                      </a:r>
                      <a:endParaRPr lang="zh-TW" altLang="zh-TW" sz="2000" b="1" kern="100" dirty="0" smtClean="0">
                        <a:latin typeface="Calibri"/>
                        <a:ea typeface="+mn-ea"/>
                        <a:cs typeface="Times New Roman"/>
                      </a:endParaRPr>
                    </a:p>
                  </a:txBody>
                  <a:tcPr marL="29557" marR="295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600" b="1" kern="1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Times New Roman"/>
                        </a:rPr>
                        <a:t>Stat=2</a:t>
                      </a:r>
                      <a:endParaRPr lang="en-US" sz="1600" b="1" kern="100" dirty="0">
                        <a:solidFill>
                          <a:srgbClr val="FF0000"/>
                        </a:solidFill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9557" marR="29557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b="1" kern="1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/>
                          <a:ea typeface="+mn-ea"/>
                          <a:cs typeface="Times New Roman"/>
                        </a:rPr>
                        <a:t>AIC=-12191</a:t>
                      </a:r>
                      <a:endParaRPr lang="zh-TW" altLang="zh-TW" sz="1600" b="1" kern="10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  <a:ea typeface="+mn-ea"/>
                        <a:cs typeface="Times New Roman"/>
                      </a:endParaRPr>
                    </a:p>
                  </a:txBody>
                  <a:tcPr marL="29557" marR="295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zh-TW" sz="1600" b="1" kern="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9557" marR="29557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600" b="1" kern="10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  <a:ea typeface="+mn-ea"/>
                        <a:cs typeface="Times New Roman"/>
                      </a:endParaRPr>
                    </a:p>
                  </a:txBody>
                  <a:tcPr marL="29557" marR="29557" marT="0" marB="0"/>
                </a:tc>
              </a:tr>
              <a:tr h="41666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600" b="1" kern="1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Times New Roman"/>
                        </a:rPr>
                        <a:t>Stat=3</a:t>
                      </a:r>
                      <a:endParaRPr lang="en-US" sz="1600" b="1" kern="100" dirty="0">
                        <a:solidFill>
                          <a:srgbClr val="FF0000"/>
                        </a:solidFill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9557" marR="29557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b="1" kern="1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/>
                          <a:ea typeface="+mn-ea"/>
                          <a:cs typeface="Times New Roman"/>
                        </a:rPr>
                        <a:t>AIC=-12196</a:t>
                      </a:r>
                      <a:endParaRPr lang="zh-TW" altLang="zh-TW" sz="1600" b="1" kern="10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  <a:ea typeface="+mn-ea"/>
                        <a:cs typeface="Times New Roman"/>
                      </a:endParaRPr>
                    </a:p>
                  </a:txBody>
                  <a:tcPr marL="29557" marR="295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zh-TW" sz="1600" b="1" kern="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9557" marR="295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zh-TW" sz="1600" b="1" kern="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9557" marR="29557" marT="0" marB="0"/>
                </a:tc>
              </a:tr>
              <a:tr h="416667"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b="1" kern="100" dirty="0" smtClean="0">
                          <a:latin typeface="+mn-lt"/>
                          <a:ea typeface="+mn-ea"/>
                          <a:cs typeface="+mn-cs"/>
                        </a:rPr>
                        <a:t>Lag=7</a:t>
                      </a:r>
                      <a:endParaRPr lang="zh-TW" altLang="zh-TW" sz="2000" b="1" kern="100" dirty="0" smtClean="0">
                        <a:latin typeface="Calibri"/>
                        <a:ea typeface="+mn-ea"/>
                        <a:cs typeface="Times New Roman"/>
                      </a:endParaRPr>
                    </a:p>
                  </a:txBody>
                  <a:tcPr marL="29557" marR="295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600" b="1" kern="1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Times New Roman"/>
                        </a:rPr>
                        <a:t>Stat=2</a:t>
                      </a:r>
                      <a:endParaRPr lang="en-US" sz="1600" b="1" kern="100" dirty="0">
                        <a:solidFill>
                          <a:srgbClr val="FF0000"/>
                        </a:solidFill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9557" marR="29557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600" b="1" kern="10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  <a:ea typeface="+mn-ea"/>
                        <a:cs typeface="Times New Roman"/>
                      </a:endParaRPr>
                    </a:p>
                  </a:txBody>
                  <a:tcPr marL="29557" marR="295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zh-TW" sz="1600" b="1" kern="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9557" marR="29557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b="1" kern="1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/>
                          <a:ea typeface="+mn-ea"/>
                          <a:cs typeface="Times New Roman"/>
                        </a:rPr>
                        <a:t>AIC=-8264.3</a:t>
                      </a:r>
                      <a:endParaRPr lang="zh-TW" altLang="zh-TW" sz="1600" b="1" kern="10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  <a:ea typeface="+mn-ea"/>
                        <a:cs typeface="Times New Roman"/>
                      </a:endParaRPr>
                    </a:p>
                  </a:txBody>
                  <a:tcPr marL="29557" marR="29557" marT="0" marB="0"/>
                </a:tc>
              </a:tr>
              <a:tr h="41666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600" b="1" kern="1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Times New Roman"/>
                        </a:rPr>
                        <a:t>Stat=3</a:t>
                      </a:r>
                      <a:endParaRPr lang="en-US" sz="1600" b="1" kern="100" dirty="0">
                        <a:solidFill>
                          <a:srgbClr val="FF0000"/>
                        </a:solidFill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9557" marR="295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600" b="1" kern="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9557" marR="295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zh-TW" sz="1600" b="1" kern="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9557" marR="29557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b="1" kern="1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/>
                          <a:ea typeface="+mn-ea"/>
                          <a:cs typeface="Times New Roman"/>
                        </a:rPr>
                        <a:t>AIC=-8268</a:t>
                      </a:r>
                      <a:endParaRPr lang="zh-TW" altLang="zh-TW" sz="1600" b="1" kern="10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  <a:ea typeface="+mn-ea"/>
                        <a:cs typeface="Times New Roman"/>
                      </a:endParaRPr>
                    </a:p>
                  </a:txBody>
                  <a:tcPr marL="29557" marR="29557" marT="0" marB="0"/>
                </a:tc>
              </a:tr>
              <a:tr h="416667"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b="1" kern="100" dirty="0" smtClean="0">
                          <a:latin typeface="+mn-lt"/>
                          <a:ea typeface="+mn-ea"/>
                          <a:cs typeface="+mn-cs"/>
                        </a:rPr>
                        <a:t>Lag=8</a:t>
                      </a:r>
                      <a:endParaRPr lang="zh-TW" altLang="zh-TW" sz="2000" b="1" kern="100" dirty="0" smtClean="0">
                        <a:latin typeface="Calibri"/>
                        <a:ea typeface="+mn-ea"/>
                        <a:cs typeface="Times New Roman"/>
                      </a:endParaRPr>
                    </a:p>
                  </a:txBody>
                  <a:tcPr marL="29557" marR="295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600" b="1" kern="1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Times New Roman"/>
                        </a:rPr>
                        <a:t>Stat=2</a:t>
                      </a:r>
                      <a:endParaRPr lang="en-US" sz="1600" b="1" kern="100" dirty="0">
                        <a:solidFill>
                          <a:srgbClr val="FF0000"/>
                        </a:solidFill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9557" marR="295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600" b="1" kern="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9557" marR="29557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b="1" kern="1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/>
                          <a:ea typeface="+mn-ea"/>
                          <a:cs typeface="Times New Roman"/>
                        </a:rPr>
                        <a:t>AIC=-2344</a:t>
                      </a:r>
                      <a:endParaRPr lang="zh-TW" altLang="zh-TW" sz="1600" b="1" kern="10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  <a:ea typeface="+mn-ea"/>
                        <a:cs typeface="Times New Roman"/>
                      </a:endParaRPr>
                    </a:p>
                  </a:txBody>
                  <a:tcPr marL="29557" marR="295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zh-TW" sz="1600" b="1" kern="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9557" marR="29557" marT="0" marB="0"/>
                </a:tc>
              </a:tr>
              <a:tr h="41666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600" b="1" kern="1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Times New Roman"/>
                        </a:rPr>
                        <a:t>Stat=3</a:t>
                      </a:r>
                      <a:endParaRPr lang="en-US" sz="1600" b="1" kern="100" dirty="0">
                        <a:solidFill>
                          <a:srgbClr val="FF0000"/>
                        </a:solidFill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9557" marR="295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600" b="1" kern="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9557" marR="29557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b="1" kern="1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/>
                          <a:ea typeface="+mn-ea"/>
                          <a:cs typeface="Times New Roman"/>
                        </a:rPr>
                        <a:t>AIC=-2304.8</a:t>
                      </a:r>
                      <a:endParaRPr lang="zh-TW" altLang="zh-TW" sz="1600" b="1" kern="10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  <a:ea typeface="+mn-ea"/>
                        <a:cs typeface="Times New Roman"/>
                      </a:endParaRPr>
                    </a:p>
                  </a:txBody>
                  <a:tcPr marL="29557" marR="295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zh-TW" sz="1600" b="1" kern="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9557" marR="29557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4400" dirty="0" smtClean="0"/>
              <a:t>Data  Analysis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MS-VAR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zh-TW" dirty="0" smtClean="0">
                <a:solidFill>
                  <a:srgbClr val="FF0000"/>
                </a:solidFill>
              </a:rPr>
              <a:t>NYM-LIGHT CRUDE OIL</a:t>
            </a:r>
          </a:p>
          <a:p>
            <a:endParaRPr lang="zh-TW" altLang="en-US" dirty="0" smtClean="0"/>
          </a:p>
          <a:p>
            <a:pPr>
              <a:buNone/>
            </a:pPr>
            <a:endParaRPr lang="en-US" altLang="zh-TW" dirty="0" smtClean="0"/>
          </a:p>
        </p:txBody>
      </p:sp>
      <p:graphicFrame>
        <p:nvGraphicFramePr>
          <p:cNvPr id="6" name="物件 5"/>
          <p:cNvGraphicFramePr>
            <a:graphicFrameLocks noChangeAspect="1"/>
          </p:cNvGraphicFramePr>
          <p:nvPr/>
        </p:nvGraphicFramePr>
        <p:xfrm>
          <a:off x="1259632" y="2780928"/>
          <a:ext cx="6264696" cy="3838275"/>
        </p:xfrm>
        <a:graphic>
          <a:graphicData uri="http://schemas.openxmlformats.org/presentationml/2006/ole">
            <p:oleObj spid="_x0000_s26626" name="Equation" r:id="rId3" imgW="3682800" imgH="332712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4400" dirty="0" smtClean="0"/>
              <a:t>Data  Analysis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MS-VAR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zh-TW" dirty="0" smtClean="0">
                <a:solidFill>
                  <a:srgbClr val="FF0000"/>
                </a:solidFill>
              </a:rPr>
              <a:t>NYM-LIGHT CRUDE OIL</a:t>
            </a:r>
          </a:p>
          <a:p>
            <a:endParaRPr lang="zh-TW" altLang="en-US" dirty="0" smtClean="0"/>
          </a:p>
          <a:p>
            <a:pPr>
              <a:buNone/>
            </a:pPr>
            <a:endParaRPr lang="en-US" altLang="zh-TW" dirty="0" smtClean="0"/>
          </a:p>
        </p:txBody>
      </p:sp>
      <p:pic>
        <p:nvPicPr>
          <p:cNvPr id="2969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7408" y="2492896"/>
            <a:ext cx="8956592" cy="4641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4400" dirty="0" smtClean="0"/>
              <a:t>Data  Analysis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MS-VAR</a:t>
            </a:r>
          </a:p>
          <a:p>
            <a:r>
              <a:rPr lang="en-US" altLang="zh-TW" cap="all" dirty="0" smtClean="0">
                <a:solidFill>
                  <a:srgbClr val="FF0000"/>
                </a:solidFill>
              </a:rPr>
              <a:t>NYM-</a:t>
            </a:r>
            <a:r>
              <a:rPr lang="en-US" altLang="zh-TW" cap="all" dirty="0" err="1" smtClean="0">
                <a:solidFill>
                  <a:srgbClr val="FF0000"/>
                </a:solidFill>
              </a:rPr>
              <a:t>russian</a:t>
            </a:r>
            <a:r>
              <a:rPr lang="en-US" altLang="zh-TW" cap="all" dirty="0" smtClean="0">
                <a:solidFill>
                  <a:srgbClr val="FF0000"/>
                </a:solidFill>
              </a:rPr>
              <a:t> export blend</a:t>
            </a:r>
            <a:r>
              <a:rPr lang="en-US" altLang="zh-TW" dirty="0" smtClean="0">
                <a:solidFill>
                  <a:srgbClr val="FF0000"/>
                </a:solidFill>
              </a:rPr>
              <a:t> CRUDE OIL(REBCO)</a:t>
            </a:r>
            <a:endParaRPr lang="zh-TW" altLang="en-US" dirty="0" smtClean="0"/>
          </a:p>
          <a:p>
            <a:pPr>
              <a:buNone/>
            </a:pPr>
            <a:endParaRPr lang="en-US" altLang="zh-TW" dirty="0" smtClean="0"/>
          </a:p>
        </p:txBody>
      </p:sp>
      <p:graphicFrame>
        <p:nvGraphicFramePr>
          <p:cNvPr id="6" name="物件 5"/>
          <p:cNvGraphicFramePr>
            <a:graphicFrameLocks noChangeAspect="1"/>
          </p:cNvGraphicFramePr>
          <p:nvPr/>
        </p:nvGraphicFramePr>
        <p:xfrm>
          <a:off x="735013" y="2924175"/>
          <a:ext cx="7077347" cy="3724275"/>
        </p:xfrm>
        <a:graphic>
          <a:graphicData uri="http://schemas.openxmlformats.org/presentationml/2006/ole">
            <p:oleObj spid="_x0000_s27650" name="Equation" r:id="rId3" imgW="3085920" imgH="220968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4400" dirty="0" smtClean="0"/>
              <a:t>Data  Analysis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MS-VAR</a:t>
            </a:r>
          </a:p>
          <a:p>
            <a:r>
              <a:rPr lang="en-US" altLang="zh-TW" cap="all" dirty="0" smtClean="0">
                <a:solidFill>
                  <a:srgbClr val="FF0000"/>
                </a:solidFill>
              </a:rPr>
              <a:t>NYM-</a:t>
            </a:r>
            <a:r>
              <a:rPr lang="en-US" altLang="zh-TW" cap="all" dirty="0" err="1" smtClean="0">
                <a:solidFill>
                  <a:srgbClr val="FF0000"/>
                </a:solidFill>
              </a:rPr>
              <a:t>russian</a:t>
            </a:r>
            <a:r>
              <a:rPr lang="en-US" altLang="zh-TW" cap="all" dirty="0" smtClean="0">
                <a:solidFill>
                  <a:srgbClr val="FF0000"/>
                </a:solidFill>
              </a:rPr>
              <a:t> export blend</a:t>
            </a:r>
            <a:r>
              <a:rPr lang="en-US" altLang="zh-TW" dirty="0" smtClean="0">
                <a:solidFill>
                  <a:srgbClr val="FF0000"/>
                </a:solidFill>
              </a:rPr>
              <a:t> CRUDE OIL(REBCO)</a:t>
            </a:r>
            <a:endParaRPr lang="zh-TW" altLang="en-US" dirty="0" smtClean="0"/>
          </a:p>
          <a:p>
            <a:pPr>
              <a:buNone/>
            </a:pPr>
            <a:endParaRPr lang="en-US" altLang="zh-TW" dirty="0" smtClean="0"/>
          </a:p>
        </p:txBody>
      </p:sp>
      <p:pic>
        <p:nvPicPr>
          <p:cNvPr id="3072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7408" y="2492896"/>
            <a:ext cx="8956592" cy="4641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4400" dirty="0" smtClean="0"/>
              <a:t>Data  Analysis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MS-VAR</a:t>
            </a:r>
          </a:p>
          <a:p>
            <a:r>
              <a:rPr lang="en-US" altLang="zh-TW" dirty="0" smtClean="0">
                <a:solidFill>
                  <a:srgbClr val="FF0000"/>
                </a:solidFill>
              </a:rPr>
              <a:t>NYM-EMINI LIGHT SWEET CRUDE</a:t>
            </a:r>
            <a:endParaRPr lang="zh-TW" altLang="en-US" dirty="0" smtClean="0"/>
          </a:p>
          <a:p>
            <a:pPr>
              <a:buNone/>
            </a:pPr>
            <a:endParaRPr lang="en-US" altLang="zh-TW" dirty="0" smtClean="0"/>
          </a:p>
        </p:txBody>
      </p:sp>
      <p:graphicFrame>
        <p:nvGraphicFramePr>
          <p:cNvPr id="6" name="物件 5"/>
          <p:cNvGraphicFramePr>
            <a:graphicFrameLocks noChangeAspect="1"/>
          </p:cNvGraphicFramePr>
          <p:nvPr/>
        </p:nvGraphicFramePr>
        <p:xfrm>
          <a:off x="827584" y="2780928"/>
          <a:ext cx="7128792" cy="3838275"/>
        </p:xfrm>
        <a:graphic>
          <a:graphicData uri="http://schemas.openxmlformats.org/presentationml/2006/ole">
            <p:oleObj spid="_x0000_s28674" name="Equation" r:id="rId3" imgW="3682800" imgH="332712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4400" dirty="0" smtClean="0"/>
              <a:t>Data  Analysis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MS-VAR</a:t>
            </a:r>
          </a:p>
          <a:p>
            <a:r>
              <a:rPr lang="en-US" altLang="zh-TW" dirty="0" smtClean="0">
                <a:solidFill>
                  <a:srgbClr val="FF0000"/>
                </a:solidFill>
              </a:rPr>
              <a:t>NYM-EMINI LIGHT SWEET CRUDE</a:t>
            </a:r>
            <a:endParaRPr lang="zh-TW" altLang="en-US" dirty="0" smtClean="0"/>
          </a:p>
          <a:p>
            <a:pPr>
              <a:buNone/>
            </a:pPr>
            <a:endParaRPr lang="en-US" altLang="zh-TW" dirty="0" smtClean="0"/>
          </a:p>
        </p:txBody>
      </p:sp>
      <p:pic>
        <p:nvPicPr>
          <p:cNvPr id="3174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80528" y="2492896"/>
            <a:ext cx="8956592" cy="4641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4400" dirty="0" smtClean="0"/>
              <a:t>Conclusions  &amp;  Future  work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389120"/>
          </a:xfrm>
        </p:spPr>
        <p:txBody>
          <a:bodyPr>
            <a:normAutofit/>
          </a:bodyPr>
          <a:lstStyle/>
          <a:p>
            <a:r>
              <a:rPr lang="en-US" altLang="zh-TW" sz="2800" dirty="0" smtClean="0"/>
              <a:t>Conclusions :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zh-TW" dirty="0" smtClean="0"/>
              <a:t>.</a:t>
            </a:r>
          </a:p>
          <a:p>
            <a:pPr lvl="1">
              <a:buFont typeface="Wingdings" pitchFamily="2" charset="2"/>
              <a:buChar char="Ø"/>
            </a:pPr>
            <a:endParaRPr lang="en-US" altLang="zh-TW" dirty="0" smtClean="0"/>
          </a:p>
          <a:p>
            <a:pPr>
              <a:buNone/>
            </a:pPr>
            <a:endParaRPr lang="en-US" altLang="zh-TW" sz="2800" dirty="0" smtClean="0"/>
          </a:p>
          <a:p>
            <a:r>
              <a:rPr lang="en-US" altLang="zh-TW" sz="2800" dirty="0" smtClean="0"/>
              <a:t>Future  work :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zh-TW" dirty="0" smtClean="0"/>
              <a:t>Model  Selection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zh-TW" dirty="0" smtClean="0"/>
              <a:t>Forecasting ,Simulation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zh-TW" dirty="0" smtClean="0"/>
              <a:t>Regime  Switching  Model</a:t>
            </a:r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1403648" y="2420888"/>
          <a:ext cx="5328592" cy="1460742"/>
        </p:xfrm>
        <a:graphic>
          <a:graphicData uri="http://schemas.openxmlformats.org/drawingml/2006/table">
            <a:tbl>
              <a:tblPr firstRow="1" firstCol="1">
                <a:tableStyleId>{F5AB1C69-6EDB-4FF4-983F-18BD219EF322}</a:tableStyleId>
              </a:tblPr>
              <a:tblGrid>
                <a:gridCol w="1092451"/>
                <a:gridCol w="1447987"/>
                <a:gridCol w="1340167"/>
                <a:gridCol w="1447987"/>
              </a:tblGrid>
              <a:tr h="45605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/>
                        <a:t>LCO</a:t>
                      </a:r>
                      <a:endParaRPr lang="zh-TW" sz="24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/>
                        <a:t>REBCO</a:t>
                      </a:r>
                      <a:endParaRPr lang="zh-TW" sz="24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/>
                        <a:t>ESCO</a:t>
                      </a:r>
                      <a:endParaRPr lang="zh-TW" sz="24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5605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/>
                        <a:t>Cutting</a:t>
                      </a:r>
                      <a:endParaRPr lang="zh-TW" sz="18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solidFill>
                            <a:srgbClr val="FF0000"/>
                          </a:solidFill>
                        </a:rPr>
                        <a:t>-19345.3737</a:t>
                      </a:r>
                      <a:endParaRPr lang="zh-TW" sz="2000" kern="100" dirty="0">
                        <a:solidFill>
                          <a:srgbClr val="FF0000"/>
                        </a:solidFill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solidFill>
                            <a:srgbClr val="FF0000"/>
                          </a:solidFill>
                        </a:rPr>
                        <a:t>-3767.3811</a:t>
                      </a:r>
                      <a:endParaRPr lang="zh-TW" sz="2000" kern="100" dirty="0">
                        <a:solidFill>
                          <a:srgbClr val="FF0000"/>
                        </a:solidFill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solidFill>
                            <a:srgbClr val="FF0000"/>
                          </a:solidFill>
                        </a:rPr>
                        <a:t>-13132.8859</a:t>
                      </a:r>
                      <a:endParaRPr lang="zh-TW" sz="2000" kern="100" dirty="0">
                        <a:solidFill>
                          <a:srgbClr val="FF0000"/>
                        </a:solidFill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5605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/>
                        <a:t>MS_VAR</a:t>
                      </a:r>
                      <a:endParaRPr lang="zh-TW" sz="18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/>
                        <a:t>-12215</a:t>
                      </a:r>
                      <a:endParaRPr lang="zh-TW" sz="20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/>
                        <a:t>-2355.4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/>
                        <a:t>-8294.8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4200" dirty="0" smtClean="0"/>
              <a:t>Reference</a:t>
            </a:r>
            <a:endParaRPr lang="zh-TW" altLang="en-US" sz="42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l"/>
            </a:pPr>
            <a:r>
              <a:rPr lang="en-US" altLang="zh-TW" dirty="0" smtClean="0"/>
              <a:t>Data</a:t>
            </a:r>
            <a:endParaRPr lang="en-US" altLang="zh-TW" dirty="0" smtClean="0"/>
          </a:p>
          <a:p>
            <a:pPr lvl="1">
              <a:buFont typeface="Wingdings" pitchFamily="2" charset="2"/>
              <a:buChar char="Ø"/>
            </a:pPr>
            <a:r>
              <a:rPr lang="en-US" altLang="zh-TW" sz="2100" dirty="0" smtClean="0"/>
              <a:t>National Central University(Department of Finance</a:t>
            </a:r>
            <a:r>
              <a:rPr lang="en-US" altLang="zh-TW" sz="2100" dirty="0" smtClean="0"/>
              <a:t>)</a:t>
            </a:r>
            <a:endParaRPr lang="en-US" altLang="zh-TW" dirty="0" smtClean="0"/>
          </a:p>
          <a:p>
            <a:pPr>
              <a:buFont typeface="Wingdings" pitchFamily="2" charset="2"/>
              <a:buChar char="l"/>
            </a:pPr>
            <a:r>
              <a:rPr lang="en-US" altLang="zh-TW" dirty="0" smtClean="0"/>
              <a:t>Some  internet  </a:t>
            </a:r>
            <a:r>
              <a:rPr lang="en-US" altLang="zh-TW" dirty="0" err="1" smtClean="0"/>
              <a:t>webpages</a:t>
            </a:r>
            <a:endParaRPr lang="en-US" altLang="zh-TW" dirty="0" smtClean="0"/>
          </a:p>
          <a:p>
            <a:pPr lvl="1">
              <a:buFont typeface="Wingdings" pitchFamily="2" charset="2"/>
              <a:buChar char="Ø"/>
            </a:pPr>
            <a:r>
              <a:rPr lang="en-US" altLang="zh-TW" dirty="0" smtClean="0"/>
              <a:t>Markov Regime Switching </a:t>
            </a:r>
            <a:r>
              <a:rPr lang="en-US" altLang="zh-TW" dirty="0" smtClean="0"/>
              <a:t>Models</a:t>
            </a:r>
          </a:p>
          <a:p>
            <a:pPr lvl="1">
              <a:buNone/>
            </a:pPr>
            <a:r>
              <a:rPr lang="en-US" altLang="zh-TW" dirty="0" smtClean="0">
                <a:hlinkClick r:id="rId2"/>
              </a:rPr>
              <a:t>http</a:t>
            </a:r>
            <a:r>
              <a:rPr lang="en-US" altLang="zh-TW" dirty="0" smtClean="0">
                <a:hlinkClick r:id="rId2"/>
              </a:rPr>
              <a:t>://</a:t>
            </a:r>
            <a:r>
              <a:rPr lang="en-US" altLang="zh-TW" dirty="0" smtClean="0">
                <a:hlinkClick r:id="rId2"/>
              </a:rPr>
              <a:t>140.115.153.42:33380/CDA/workshop/Weather_Risk_2010_dec_06.php</a:t>
            </a:r>
            <a:endParaRPr lang="en-US" altLang="zh-TW" dirty="0" smtClean="0"/>
          </a:p>
          <a:p>
            <a:pPr lvl="1">
              <a:buFont typeface="Wingdings" pitchFamily="2" charset="2"/>
              <a:buChar char="Ø"/>
            </a:pPr>
            <a:r>
              <a:rPr lang="en-US" altLang="zh-TW" dirty="0" smtClean="0">
                <a:hlinkClick r:id="rId3"/>
              </a:rPr>
              <a:t>http://zh.wikipedia.org/zh-tw/2007%E5%B9%B4%EF%BC%8D2010%E5%B9%B4%E7%92%B0%E7%90%83%E9%87%91%E8%9E%8D%E5%8D%B1%E6%A9%9F</a:t>
            </a:r>
            <a:endParaRPr lang="en-US" altLang="zh-TW" dirty="0" smtClean="0"/>
          </a:p>
          <a:p>
            <a:endParaRPr lang="en-US" altLang="zh-TW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Outline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Motivation &amp; Introduction to the data</a:t>
            </a:r>
          </a:p>
          <a:p>
            <a:pPr>
              <a:buNone/>
            </a:pPr>
            <a:endParaRPr lang="en-US" altLang="zh-TW" dirty="0" smtClean="0"/>
          </a:p>
          <a:p>
            <a:r>
              <a:rPr lang="en-US" altLang="zh-TW" dirty="0" smtClean="0"/>
              <a:t>Proposed  methods</a:t>
            </a:r>
          </a:p>
          <a:p>
            <a:endParaRPr lang="en-US" altLang="zh-TW" dirty="0" smtClean="0"/>
          </a:p>
          <a:p>
            <a:r>
              <a:rPr lang="en-US" altLang="zh-TW" dirty="0" smtClean="0"/>
              <a:t>Data  Analysis</a:t>
            </a:r>
          </a:p>
          <a:p>
            <a:endParaRPr lang="en-US" altLang="zh-TW" dirty="0" smtClean="0"/>
          </a:p>
          <a:p>
            <a:r>
              <a:rPr lang="en-US" altLang="zh-TW" dirty="0" smtClean="0"/>
              <a:t>Conclusions  &amp;  Future  work</a:t>
            </a:r>
          </a:p>
          <a:p>
            <a:endParaRPr lang="en-US" altLang="zh-TW" dirty="0" smtClean="0"/>
          </a:p>
          <a:p>
            <a:r>
              <a:rPr lang="en-US" altLang="zh-TW" dirty="0" smtClean="0"/>
              <a:t>Reference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2996952"/>
            <a:ext cx="8229600" cy="1143000"/>
          </a:xfrm>
        </p:spPr>
        <p:txBody>
          <a:bodyPr/>
          <a:lstStyle/>
          <a:p>
            <a:pPr algn="ctr"/>
            <a:r>
              <a:rPr lang="en-US" altLang="zh-TW" dirty="0" smtClean="0"/>
              <a:t>Thank  you !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zh-TW" sz="4200" dirty="0" smtClean="0"/>
              <a:t>Motivation &amp; Introduction to the data</a:t>
            </a:r>
            <a:endParaRPr lang="zh-TW" altLang="en-US" sz="42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800" dirty="0" smtClean="0"/>
              <a:t>Motivation-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zh-TW" sz="2600" dirty="0" smtClean="0"/>
              <a:t>The price of crude oil futures contract has the same volatility in the same market ?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zh-TW" sz="2600" dirty="0" smtClean="0"/>
              <a:t>Price  volatility</a:t>
            </a:r>
          </a:p>
          <a:p>
            <a:pPr lvl="1">
              <a:buNone/>
            </a:pPr>
            <a:r>
              <a:rPr lang="en-US" altLang="zh-TW" sz="2600" dirty="0" smtClean="0"/>
              <a:t>   Government</a:t>
            </a:r>
          </a:p>
          <a:p>
            <a:pPr lvl="1">
              <a:buNone/>
            </a:pPr>
            <a:r>
              <a:rPr lang="en-US" altLang="zh-TW" sz="2600" dirty="0" smtClean="0"/>
              <a:t>   Shocks</a:t>
            </a:r>
          </a:p>
          <a:p>
            <a:pPr lvl="1">
              <a:buNone/>
            </a:pPr>
            <a:r>
              <a:rPr lang="en-US" altLang="zh-TW" sz="2600" dirty="0" smtClean="0"/>
              <a:t>   Market</a:t>
            </a:r>
          </a:p>
          <a:p>
            <a:pPr lvl="1">
              <a:buNone/>
            </a:pPr>
            <a:r>
              <a:rPr lang="en-US" altLang="zh-TW" sz="2600" dirty="0" smtClean="0"/>
              <a:t>   ……….</a:t>
            </a:r>
            <a:endParaRPr lang="zh-TW" altLang="en-US" sz="2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4200" dirty="0" smtClean="0"/>
              <a:t>Motivation &amp; Introduction to the data</a:t>
            </a:r>
            <a:endParaRPr lang="zh-TW" altLang="en-US" sz="42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>
                <a:solidFill>
                  <a:srgbClr val="FF0000"/>
                </a:solidFill>
              </a:rPr>
              <a:t>NYM-LIGHT CRUDE OIL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zh-TW" sz="2600" dirty="0" smtClean="0"/>
              <a:t>2001/01/01~2010/11/08</a:t>
            </a:r>
          </a:p>
          <a:p>
            <a:r>
              <a:rPr lang="en-US" altLang="zh-TW" dirty="0" smtClean="0"/>
              <a:t>NYM-MID EAST SOUR CRUDE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zh-TW" sz="2600" dirty="0" smtClean="0"/>
              <a:t>2001/01/01~2001/08/01</a:t>
            </a:r>
          </a:p>
          <a:p>
            <a:r>
              <a:rPr lang="en-US" altLang="zh-TW" cap="all" dirty="0" smtClean="0">
                <a:solidFill>
                  <a:srgbClr val="FF0000"/>
                </a:solidFill>
              </a:rPr>
              <a:t>NYM-</a:t>
            </a:r>
            <a:r>
              <a:rPr lang="en-US" altLang="zh-TW" cap="all" dirty="0" err="1" smtClean="0">
                <a:solidFill>
                  <a:srgbClr val="FF0000"/>
                </a:solidFill>
              </a:rPr>
              <a:t>russian</a:t>
            </a:r>
            <a:r>
              <a:rPr lang="en-US" altLang="zh-TW" cap="all" dirty="0" smtClean="0">
                <a:solidFill>
                  <a:srgbClr val="FF0000"/>
                </a:solidFill>
              </a:rPr>
              <a:t> export blend</a:t>
            </a:r>
            <a:r>
              <a:rPr lang="en-US" altLang="zh-TW" dirty="0" smtClean="0">
                <a:solidFill>
                  <a:srgbClr val="FF0000"/>
                </a:solidFill>
              </a:rPr>
              <a:t> CRUDE OIL(REBCO)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zh-TW" sz="2600" dirty="0" smtClean="0"/>
              <a:t>2008/11/24~2010/11/08 </a:t>
            </a:r>
          </a:p>
          <a:p>
            <a:r>
              <a:rPr lang="en-US" altLang="zh-TW" dirty="0" smtClean="0">
                <a:solidFill>
                  <a:srgbClr val="FF0000"/>
                </a:solidFill>
              </a:rPr>
              <a:t>NYM-EMINI LIGHT SWEET CRUDE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zh-TW" sz="2600" dirty="0" smtClean="0"/>
              <a:t>2004/03/22~2010/11/8</a:t>
            </a:r>
            <a:endParaRPr lang="zh-TW" altLang="en-US" sz="2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sz="4700" dirty="0" smtClean="0"/>
              <a:t>Time series plot for the data</a:t>
            </a:r>
            <a:r>
              <a:rPr lang="en-US" altLang="zh-TW" sz="4200" dirty="0" smtClean="0"/>
              <a:t/>
            </a:r>
            <a:br>
              <a:rPr lang="en-US" altLang="zh-TW" sz="4200" dirty="0" smtClean="0"/>
            </a:br>
            <a:endParaRPr lang="zh-TW" altLang="en-US" sz="42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1328332"/>
            <a:ext cx="5549006" cy="55296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4200" dirty="0" smtClean="0"/>
              <a:t>Proposed methods</a:t>
            </a:r>
            <a:endParaRPr lang="zh-TW" altLang="en-US" sz="42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Cutting</a:t>
            </a:r>
          </a:p>
          <a:p>
            <a:endParaRPr lang="en-US" altLang="zh-TW" dirty="0" smtClean="0"/>
          </a:p>
          <a:p>
            <a:r>
              <a:rPr lang="en-US" altLang="zh-TW" dirty="0" smtClean="0"/>
              <a:t>Regime  switching  vector  autoregressive  models</a:t>
            </a:r>
          </a:p>
          <a:p>
            <a:pPr>
              <a:buNone/>
            </a:pPr>
            <a:r>
              <a:rPr lang="en-US" altLang="zh-TW" dirty="0" smtClean="0"/>
              <a:t>   (MS-VAR)</a:t>
            </a:r>
            <a:endParaRPr lang="zh-TW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4200" dirty="0" smtClean="0"/>
              <a:t>Proposed methods</a:t>
            </a:r>
            <a:endParaRPr lang="zh-TW" altLang="en-US" sz="42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dirty="0" smtClean="0"/>
              <a:t>Cutting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zh-TW" dirty="0" smtClean="0"/>
              <a:t>2001.01.01~2004.03.19</a:t>
            </a:r>
          </a:p>
          <a:p>
            <a:pPr lvl="1">
              <a:buFont typeface="Wingdings" pitchFamily="2" charset="2"/>
              <a:buChar char="Ø"/>
            </a:pPr>
            <a:endParaRPr lang="en-US" altLang="zh-TW" dirty="0" smtClean="0"/>
          </a:p>
          <a:p>
            <a:pPr lvl="1">
              <a:buFont typeface="Wingdings" pitchFamily="2" charset="2"/>
              <a:buChar char="Ø"/>
            </a:pPr>
            <a:r>
              <a:rPr lang="en-US" altLang="zh-TW" dirty="0" smtClean="0"/>
              <a:t>2004.03.22~2007.07.31</a:t>
            </a:r>
          </a:p>
          <a:p>
            <a:pPr lvl="1">
              <a:buFont typeface="Wingdings" pitchFamily="2" charset="2"/>
              <a:buChar char="Ø"/>
            </a:pPr>
            <a:endParaRPr lang="en-US" altLang="zh-TW" dirty="0" smtClean="0"/>
          </a:p>
          <a:p>
            <a:pPr lvl="1">
              <a:buFont typeface="Wingdings" pitchFamily="2" charset="2"/>
              <a:buChar char="Ø"/>
            </a:pPr>
            <a:r>
              <a:rPr lang="en-US" altLang="zh-TW" dirty="0" smtClean="0"/>
              <a:t>2007.08.01~2008.08.29</a:t>
            </a:r>
          </a:p>
          <a:p>
            <a:pPr lvl="1">
              <a:buFont typeface="Wingdings" pitchFamily="2" charset="2"/>
              <a:buChar char="Ø"/>
            </a:pPr>
            <a:endParaRPr lang="en-US" altLang="zh-TW" dirty="0" smtClean="0"/>
          </a:p>
          <a:p>
            <a:pPr lvl="1">
              <a:buFont typeface="Wingdings" pitchFamily="2" charset="2"/>
              <a:buChar char="Ø"/>
            </a:pPr>
            <a:r>
              <a:rPr lang="en-US" altLang="zh-TW" dirty="0" smtClean="0"/>
              <a:t>2008.09.01~2009.02.27</a:t>
            </a:r>
          </a:p>
          <a:p>
            <a:pPr lvl="1">
              <a:buFont typeface="Wingdings" pitchFamily="2" charset="2"/>
              <a:buChar char="Ø"/>
            </a:pPr>
            <a:endParaRPr lang="en-US" altLang="zh-TW" dirty="0" smtClean="0"/>
          </a:p>
          <a:p>
            <a:pPr lvl="1">
              <a:buFont typeface="Wingdings" pitchFamily="2" charset="2"/>
              <a:buChar char="Ø"/>
            </a:pPr>
            <a:r>
              <a:rPr lang="en-US" altLang="zh-TW" dirty="0" smtClean="0"/>
              <a:t>2009.03.02~2010.11.08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37685" y="1844824"/>
            <a:ext cx="4806315" cy="4814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4200" dirty="0" smtClean="0"/>
              <a:t>Proposed methods</a:t>
            </a:r>
            <a:endParaRPr lang="zh-TW" altLang="en-US" sz="42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Regime  switching  vector  autoregressive  models</a:t>
            </a:r>
          </a:p>
          <a:p>
            <a:pPr>
              <a:buNone/>
            </a:pPr>
            <a:r>
              <a:rPr lang="en-US" altLang="zh-TW" dirty="0" smtClean="0"/>
              <a:t>   (MS-VAR)</a:t>
            </a:r>
            <a:endParaRPr lang="zh-TW" altLang="en-US" dirty="0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2198688" y="2984500"/>
          <a:ext cx="4240212" cy="3479800"/>
        </p:xfrm>
        <a:graphic>
          <a:graphicData uri="http://schemas.openxmlformats.org/presentationml/2006/ole">
            <p:oleObj spid="_x0000_s2050" name="Equation" r:id="rId3" imgW="1346040" imgH="110484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4400" dirty="0" smtClean="0"/>
              <a:t>Data  Analysis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Cutting</a:t>
            </a:r>
          </a:p>
          <a:p>
            <a:pPr>
              <a:buNone/>
            </a:pPr>
            <a:endParaRPr lang="en-US" altLang="zh-TW" dirty="0" smtClean="0"/>
          </a:p>
        </p:txBody>
      </p:sp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683566" y="2852936"/>
          <a:ext cx="8064898" cy="2916624"/>
        </p:xfrm>
        <a:graphic>
          <a:graphicData uri="http://schemas.openxmlformats.org/drawingml/2006/table">
            <a:tbl>
              <a:tblPr firstRow="1" firstCol="1">
                <a:tableStyleId>{F5AB1C69-6EDB-4FF4-983F-18BD219EF322}</a:tableStyleId>
              </a:tblPr>
              <a:tblGrid>
                <a:gridCol w="1080122"/>
                <a:gridCol w="1335368"/>
                <a:gridCol w="1412352"/>
                <a:gridCol w="1412352"/>
                <a:gridCol w="1412352"/>
                <a:gridCol w="1412352"/>
              </a:tblGrid>
              <a:tr h="64807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 algn="ctr">
                        <a:spcAft>
                          <a:spcPts val="0"/>
                        </a:spcAft>
                      </a:pPr>
                      <a:r>
                        <a:rPr lang="en-US" sz="1600" kern="100" dirty="0" smtClean="0"/>
                        <a:t>2001.01.01</a:t>
                      </a:r>
                    </a:p>
                    <a:p>
                      <a:pPr lvl="0" algn="ctr">
                        <a:spcAft>
                          <a:spcPts val="0"/>
                        </a:spcAft>
                      </a:pPr>
                      <a:r>
                        <a:rPr lang="en-US" sz="1600" kern="100" dirty="0" smtClean="0"/>
                        <a:t>~</a:t>
                      </a:r>
                      <a:endParaRPr lang="zh-TW" sz="1600" kern="100" dirty="0"/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 dirty="0"/>
                        <a:t>2004.03.19</a:t>
                      </a:r>
                      <a:endParaRPr lang="zh-TW" sz="1600" b="1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 dirty="0" smtClean="0"/>
                        <a:t>2004.03.22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 dirty="0" smtClean="0"/>
                        <a:t>~</a:t>
                      </a:r>
                      <a:endParaRPr lang="zh-TW" sz="1600" kern="100" dirty="0"/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 dirty="0"/>
                        <a:t>2007.07.31</a:t>
                      </a:r>
                      <a:endParaRPr lang="zh-TW" sz="1600" b="1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 dirty="0" smtClean="0"/>
                        <a:t>2007.08.01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 dirty="0" smtClean="0"/>
                        <a:t>~</a:t>
                      </a:r>
                      <a:endParaRPr lang="zh-TW" sz="1600" kern="100" dirty="0"/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 dirty="0"/>
                        <a:t>2008.08.29</a:t>
                      </a:r>
                      <a:endParaRPr lang="zh-TW" sz="1600" b="1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 dirty="0" smtClean="0"/>
                        <a:t>2008.09.01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 dirty="0" smtClean="0"/>
                        <a:t>~</a:t>
                      </a:r>
                      <a:endParaRPr lang="zh-TW" sz="1600" kern="100" dirty="0"/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 dirty="0"/>
                        <a:t>2009.02.27</a:t>
                      </a:r>
                      <a:endParaRPr lang="zh-TW" sz="1600" b="1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 dirty="0" smtClean="0"/>
                        <a:t>2009.03.02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 dirty="0" smtClean="0"/>
                        <a:t>~</a:t>
                      </a:r>
                      <a:endParaRPr lang="zh-TW" sz="1600" kern="100" dirty="0"/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 dirty="0"/>
                        <a:t>2010.11.08</a:t>
                      </a:r>
                      <a:endParaRPr lang="zh-TW" sz="1600" b="1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28368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/>
                        <a:t>LCO</a:t>
                      </a:r>
                      <a:endParaRPr lang="zh-TW" sz="2000" b="1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kern="100" dirty="0"/>
                        <a:t>GARCH(0,1)</a:t>
                      </a:r>
                      <a:endParaRPr lang="zh-TW" sz="1600" b="1" kern="100" dirty="0">
                        <a:solidFill>
                          <a:srgbClr val="FF0000"/>
                        </a:solidFill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kern="100" dirty="0" smtClean="0">
                          <a:solidFill>
                            <a:srgbClr val="FF0000"/>
                          </a:solidFill>
                        </a:rPr>
                        <a:t>GARCH(5,0)</a:t>
                      </a:r>
                      <a:endParaRPr lang="zh-TW" sz="1600" b="1" kern="100" dirty="0">
                        <a:solidFill>
                          <a:srgbClr val="FF0000"/>
                        </a:solidFill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kern="100" dirty="0"/>
                        <a:t>GARCH(0,1)</a:t>
                      </a:r>
                      <a:endParaRPr lang="zh-TW" sz="1600" b="1" kern="100" dirty="0">
                        <a:solidFill>
                          <a:srgbClr val="FF0000"/>
                        </a:solidFill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kern="100"/>
                        <a:t>GARCH(5,0)</a:t>
                      </a:r>
                      <a:endParaRPr lang="zh-TW" sz="1600" b="1" kern="100">
                        <a:solidFill>
                          <a:srgbClr val="FF0000"/>
                        </a:solidFill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solidFill>
                            <a:srgbClr val="FF0000"/>
                          </a:solidFill>
                        </a:rPr>
                        <a:t>GARCH(1,2)</a:t>
                      </a:r>
                      <a:endParaRPr lang="zh-TW" sz="1600" b="1" kern="100" dirty="0">
                        <a:solidFill>
                          <a:srgbClr val="FF0000"/>
                        </a:solidFill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28368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/>
                        <a:t>REBCO</a:t>
                      </a:r>
                      <a:endParaRPr lang="zh-TW" sz="2000" b="1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50000"/>
                        </a:lnSpc>
                        <a:spcAft>
                          <a:spcPts val="0"/>
                        </a:spcAft>
                      </a:pPr>
                      <a:endParaRPr lang="en-US" sz="1600" b="1" kern="100" dirty="0">
                        <a:solidFill>
                          <a:srgbClr val="FF0000"/>
                        </a:solidFill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50000"/>
                        </a:lnSpc>
                        <a:spcAft>
                          <a:spcPts val="0"/>
                        </a:spcAft>
                      </a:pPr>
                      <a:endParaRPr lang="en-US" sz="1600" b="1" kern="100" dirty="0">
                        <a:solidFill>
                          <a:srgbClr val="FF0000"/>
                        </a:solidFill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50000"/>
                        </a:lnSpc>
                        <a:spcAft>
                          <a:spcPts val="0"/>
                        </a:spcAft>
                      </a:pPr>
                      <a:endParaRPr lang="en-US" sz="1600" b="1" kern="100" dirty="0">
                        <a:solidFill>
                          <a:srgbClr val="FF0000"/>
                        </a:solidFill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kern="100" dirty="0"/>
                        <a:t>GARCH(5,0)</a:t>
                      </a:r>
                      <a:endParaRPr lang="zh-TW" sz="1600" b="1" kern="100" dirty="0">
                        <a:solidFill>
                          <a:srgbClr val="FF0000"/>
                        </a:solidFill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solidFill>
                            <a:srgbClr val="FF0000"/>
                          </a:solidFill>
                        </a:rPr>
                        <a:t>GARCH(3,3)</a:t>
                      </a:r>
                      <a:endParaRPr lang="zh-TW" sz="1600" b="1" kern="100" dirty="0">
                        <a:solidFill>
                          <a:srgbClr val="FF0000"/>
                        </a:solidFill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28368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/>
                        <a:t>ESCO</a:t>
                      </a:r>
                      <a:endParaRPr lang="zh-TW" sz="2000" b="1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50000"/>
                        </a:lnSpc>
                        <a:spcAft>
                          <a:spcPts val="0"/>
                        </a:spcAft>
                      </a:pPr>
                      <a:endParaRPr lang="en-US" sz="1600" b="1" kern="100" dirty="0">
                        <a:solidFill>
                          <a:srgbClr val="FF0000"/>
                        </a:solidFill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solidFill>
                            <a:srgbClr val="FF0000"/>
                          </a:solidFill>
                        </a:rPr>
                        <a:t>GARCH(0,6)</a:t>
                      </a:r>
                      <a:endParaRPr lang="zh-TW" sz="1600" b="1" kern="100" dirty="0">
                        <a:solidFill>
                          <a:srgbClr val="FF0000"/>
                        </a:solidFill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kern="100" dirty="0"/>
                        <a:t>GARCH(0,1)</a:t>
                      </a:r>
                      <a:endParaRPr lang="zh-TW" sz="1600" b="1" kern="100" dirty="0">
                        <a:solidFill>
                          <a:srgbClr val="FF0000"/>
                        </a:solidFill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kern="100" dirty="0"/>
                        <a:t>GARCH(5,0)</a:t>
                      </a:r>
                      <a:endParaRPr lang="zh-TW" sz="1600" b="1" kern="100" dirty="0">
                        <a:solidFill>
                          <a:srgbClr val="FF0000"/>
                        </a:solidFill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solidFill>
                            <a:srgbClr val="FF0000"/>
                          </a:solidFill>
                        </a:rPr>
                        <a:t>GARCH(3,3)</a:t>
                      </a:r>
                      <a:endParaRPr lang="zh-TW" sz="1600" b="1" kern="100" dirty="0">
                        <a:solidFill>
                          <a:srgbClr val="FF0000"/>
                        </a:solidFill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流線">
  <a:themeElements>
    <a:clrScheme name="流線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流線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流線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1219</TotalTime>
  <Words>351</Words>
  <Application>Microsoft Office PowerPoint</Application>
  <PresentationFormat>如螢幕大小 (4:3)</PresentationFormat>
  <Paragraphs>181</Paragraphs>
  <Slides>20</Slides>
  <Notes>0</Notes>
  <HiddenSlides>0</HiddenSlides>
  <MMClips>0</MMClips>
  <ScaleCrop>false</ScaleCrop>
  <HeadingPairs>
    <vt:vector size="6" baseType="variant"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20</vt:i4>
      </vt:variant>
    </vt:vector>
  </HeadingPairs>
  <TitlesOfParts>
    <vt:vector size="22" baseType="lpstr">
      <vt:lpstr>流線</vt:lpstr>
      <vt:lpstr>Equation</vt:lpstr>
      <vt:lpstr>Regime switching in oil markets </vt:lpstr>
      <vt:lpstr>Outline</vt:lpstr>
      <vt:lpstr>Motivation &amp; Introduction to the data</vt:lpstr>
      <vt:lpstr>Motivation &amp; Introduction to the data</vt:lpstr>
      <vt:lpstr>Time series plot for the data </vt:lpstr>
      <vt:lpstr>Proposed methods</vt:lpstr>
      <vt:lpstr>Proposed methods</vt:lpstr>
      <vt:lpstr>Proposed methods</vt:lpstr>
      <vt:lpstr>Data  Analysis</vt:lpstr>
      <vt:lpstr>Data  Analysis</vt:lpstr>
      <vt:lpstr>Data  Analysis</vt:lpstr>
      <vt:lpstr>Data  Analysis</vt:lpstr>
      <vt:lpstr>Data  Analysis</vt:lpstr>
      <vt:lpstr>Data  Analysis</vt:lpstr>
      <vt:lpstr>Data  Analysis</vt:lpstr>
      <vt:lpstr>Data  Analysis</vt:lpstr>
      <vt:lpstr>Data  Analysis</vt:lpstr>
      <vt:lpstr>Conclusions  &amp;  Future  work</vt:lpstr>
      <vt:lpstr>Reference</vt:lpstr>
      <vt:lpstr>Thank  you 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Ykako</dc:creator>
  <cp:lastModifiedBy>Ykako</cp:lastModifiedBy>
  <cp:revision>69</cp:revision>
  <dcterms:created xsi:type="dcterms:W3CDTF">2010-11-29T02:46:39Z</dcterms:created>
  <dcterms:modified xsi:type="dcterms:W3CDTF">2011-01-11T10:20:41Z</dcterms:modified>
</cp:coreProperties>
</file>